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58" r:id="rId5"/>
    <p:sldId id="259" r:id="rId6"/>
    <p:sldId id="260" r:id="rId7"/>
    <p:sldId id="261" r:id="rId8"/>
    <p:sldId id="262" r:id="rId9"/>
    <p:sldId id="264" r:id="rId10"/>
    <p:sldId id="265" r:id="rId11"/>
    <p:sldId id="266" r:id="rId12"/>
    <p:sldId id="268" r:id="rId13"/>
    <p:sldId id="277" r:id="rId14"/>
    <p:sldId id="269" r:id="rId15"/>
    <p:sldId id="271" r:id="rId16"/>
    <p:sldId id="272" r:id="rId17"/>
    <p:sldId id="273" r:id="rId18"/>
    <p:sldId id="278" r:id="rId19"/>
    <p:sldId id="279" r:id="rId20"/>
    <p:sldId id="280" r:id="rId21"/>
    <p:sldId id="281" r:id="rId22"/>
    <p:sldId id="282" r:id="rId23"/>
    <p:sldId id="287" r:id="rId24"/>
    <p:sldId id="267" r:id="rId25"/>
    <p:sldId id="283" r:id="rId26"/>
    <p:sldId id="285" r:id="rId27"/>
    <p:sldId id="284" r:id="rId28"/>
    <p:sldId id="286" r:id="rId29"/>
    <p:sldId id="288"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87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D04C-A1C1-461F-A14B-AF7FE45CB7A0}" type="slidenum">
              <a:rPr lang="en-US" smtClean="0"/>
              <a:pPr/>
              <a:t>‹#›</a:t>
            </a:fld>
            <a:endParaRPr lang="en-US"/>
          </a:p>
        </p:txBody>
      </p:sp>
      <p:pic>
        <p:nvPicPr>
          <p:cNvPr id="3074" name="Picture 2"/>
          <p:cNvPicPr>
            <a:picLocks noChangeAspect="1" noChangeArrowheads="1"/>
          </p:cNvPicPr>
          <p:nvPr userDrawn="1"/>
        </p:nvPicPr>
        <p:blipFill>
          <a:blip r:embed="rId2"/>
          <a:srcRect/>
          <a:stretch>
            <a:fillRect/>
          </a:stretch>
        </p:blipFill>
        <p:spPr bwMode="auto">
          <a:xfrm>
            <a:off x="228600" y="457200"/>
            <a:ext cx="8407400" cy="18605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D04C-A1C1-461F-A14B-AF7FE45CB7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D04C-A1C1-461F-A14B-AF7FE45CB7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D04C-A1C1-461F-A14B-AF7FE45CB7A0}" type="slidenum">
              <a:rPr lang="en-US" smtClean="0"/>
              <a:pPr/>
              <a:t>‹#›</a:t>
            </a:fld>
            <a:endParaRPr lang="en-US"/>
          </a:p>
        </p:txBody>
      </p:sp>
      <p:pic>
        <p:nvPicPr>
          <p:cNvPr id="4098"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4099"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D04C-A1C1-461F-A14B-AF7FE45CB7A0}" type="slidenum">
              <a:rPr lang="en-US" smtClean="0"/>
              <a:pPr/>
              <a:t>‹#›</a:t>
            </a:fld>
            <a:endParaRPr lang="en-US"/>
          </a:p>
        </p:txBody>
      </p:sp>
      <p:pic>
        <p:nvPicPr>
          <p:cNvPr id="5122" name="Picture 2"/>
          <p:cNvPicPr>
            <a:picLocks noChangeAspect="1" noChangeArrowheads="1"/>
          </p:cNvPicPr>
          <p:nvPr userDrawn="1"/>
        </p:nvPicPr>
        <p:blipFill>
          <a:blip r:embed="rId2"/>
          <a:srcRect/>
          <a:stretch>
            <a:fillRect/>
          </a:stretch>
        </p:blipFill>
        <p:spPr bwMode="auto">
          <a:xfrm>
            <a:off x="228600" y="228600"/>
            <a:ext cx="8407400" cy="1860550"/>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AD04C-A1C1-461F-A14B-AF7FE45CB7A0}" type="slidenum">
              <a:rPr lang="en-US" smtClean="0"/>
              <a:pPr/>
              <a:t>‹#›</a:t>
            </a:fld>
            <a:endParaRPr lang="en-US"/>
          </a:p>
        </p:txBody>
      </p:sp>
      <p:pic>
        <p:nvPicPr>
          <p:cNvPr id="8"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AD04C-A1C1-461F-A14B-AF7FE45CB7A0}" type="slidenum">
              <a:rPr lang="en-US" smtClean="0"/>
              <a:pPr/>
              <a:t>‹#›</a:t>
            </a:fld>
            <a:endParaRPr lang="en-US"/>
          </a:p>
        </p:txBody>
      </p:sp>
      <p:pic>
        <p:nvPicPr>
          <p:cNvPr id="10"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11"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12"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AD04C-A1C1-461F-A14B-AF7FE45CB7A0}" type="slidenum">
              <a:rPr lang="en-US" smtClean="0"/>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7"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8"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AD04C-A1C1-461F-A14B-AF7FE45CB7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AD04C-A1C1-461F-A14B-AF7FE45CB7A0}" type="slidenum">
              <a:rPr lang="en-US" smtClean="0"/>
              <a:pPr/>
              <a:t>‹#›</a:t>
            </a:fld>
            <a:endParaRPr lang="en-US"/>
          </a:p>
        </p:txBody>
      </p:sp>
      <p:pic>
        <p:nvPicPr>
          <p:cNvPr id="8"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809FD-6D17-412E-A9BE-72E2E089441E}" type="datetimeFigureOut">
              <a:rPr lang="en-US" smtClean="0"/>
              <a:pPr/>
              <a:t>12/25/2008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AD04C-A1C1-461F-A14B-AF7FE45CB7A0}" type="slidenum">
              <a:rPr lang="en-US" smtClean="0"/>
              <a:pPr/>
              <a:t>‹#›</a:t>
            </a:fld>
            <a:endParaRPr lang="en-US"/>
          </a:p>
        </p:txBody>
      </p:sp>
      <p:pic>
        <p:nvPicPr>
          <p:cNvPr id="8" name="Picture 2"/>
          <p:cNvPicPr>
            <a:picLocks noChangeAspect="1" noChangeArrowheads="1"/>
          </p:cNvPicPr>
          <p:nvPr userDrawn="1"/>
        </p:nvPicPr>
        <p:blipFill>
          <a:blip r:embed="rId2"/>
          <a:srcRect/>
          <a:stretch>
            <a:fillRect/>
          </a:stretch>
        </p:blipFill>
        <p:spPr bwMode="auto">
          <a:xfrm>
            <a:off x="152400" y="228600"/>
            <a:ext cx="1258869" cy="1219200"/>
          </a:xfrm>
          <a:prstGeom prst="rect">
            <a:avLst/>
          </a:prstGeom>
          <a:noFill/>
          <a:ln w="9525">
            <a:noFill/>
            <a:miter lim="800000"/>
            <a:headEnd/>
            <a:tailEnd/>
          </a:ln>
          <a:effectLst/>
        </p:spPr>
      </p:pic>
      <p:pic>
        <p:nvPicPr>
          <p:cNvPr id="9" name="Picture 2"/>
          <p:cNvPicPr>
            <a:picLocks noChangeAspect="1" noChangeArrowheads="1"/>
          </p:cNvPicPr>
          <p:nvPr userDrawn="1"/>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a:srcRect/>
          <a:stretch>
            <a:fillRect/>
          </a:stretch>
        </p:blipFill>
        <p:spPr bwMode="auto">
          <a:xfrm>
            <a:off x="6096000" y="6523338"/>
            <a:ext cx="2938463" cy="334662"/>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809FD-6D17-412E-A9BE-72E2E089441E}" type="datetimeFigureOut">
              <a:rPr lang="en-US" smtClean="0"/>
              <a:pPr/>
              <a:t>12/25/2008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AD04C-A1C1-461F-A14B-AF7FE45CB7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quran.al-islam.com/Tafseer/DispTafsser.asp?l=arb&amp;taf=KATHEER&amp;nType=1&amp;nSora=4&amp;nAya=10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quran.al-islam.com/Tafseer/DispTafsser.asp?l=arb&amp;taf=KATHEER&amp;nType=1&amp;nSora=64&amp;nAya=1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quran.al-islam.com/Tafseer/DispTafsser.asp?l=arb&amp;taf=KATHEER&amp;nType=1&amp;nSora=59&amp;nAya=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e/e2/Kaba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quran.al-islam.com/Tafseer/DispTafsser.asp?l=arb&amp;taf=KATHEER&amp;nType=1&amp;nSora=24&amp;nAya=3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quran.al-islam.com/Tafseer/DispTafsser.asp?l=arb&amp;taf=KATHEER&amp;nType=1&amp;nSora=41&amp;nAya=3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quran.al-islam.com/Tafseer/DispTafsser.asp?l=arb&amp;taf=KATHEER&amp;nType=1&amp;nSora=16&amp;nAya=12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quran.al-islam.com/Tafseer/DispTafsser.asp?l=arb&amp;taf=KATHEER&amp;nType=1&amp;nSora=31&amp;nAya=1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quran.al-islam.com/Tafseer/DispTafsser.asp?l=arb&amp;taf=KATHEER&amp;nType=1&amp;nSora=33&amp;nAya=4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quran.al-islam.com/Tafseer/DispTafsser.asp?l=arb&amp;taf=KATHEER&amp;nType=1&amp;nSora=12&amp;nAya=11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quran.al-islam.com/Tafseer/DispTafsser.asp?l=arb&amp;taf=KATHEER&amp;nType=1&amp;nSora=26&amp;nAya=21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quran.al-islam.com/Tafseer/DispTafsser.asp?l=arb&amp;taf=KATHEER&amp;nType=1&amp;nSora=3&amp;nAya=11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quran.al-islam.com/Tafseer/DispTafsser.asp?l=arb&amp;taf=KATHEER&amp;nType=1&amp;nSora=6&amp;nAya=1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quran.al-islam.com/Tafseer/DispTafsser.asp?l=arb&amp;taf=KATHEER&amp;nType=1&amp;nSora=2&amp;nAya=21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quran.al-islam.com/Tafseer/DispTafsser.asp?l=arb&amp;taf=KATHEER&amp;nType=1&amp;nSora=3&amp;nAya=11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quran.al-islam.com/Tafseer/DispTafsser.asp?l=arb&amp;taf=KATHEER&amp;nType=1&amp;nSora=48&amp;nAya=2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172200" cy="1143000"/>
          </a:xfrm>
        </p:spPr>
        <p:txBody>
          <a:bodyPr>
            <a:normAutofit/>
          </a:bodyPr>
          <a:lstStyle/>
          <a:p>
            <a:r>
              <a:rPr lang="en-US" sz="5400" b="1" dirty="0" smtClean="0">
                <a:solidFill>
                  <a:schemeClr val="accent2"/>
                </a:solidFill>
              </a:rPr>
              <a:t>AsSalam Alaykum!</a:t>
            </a:r>
            <a:endParaRPr lang="en-US" sz="5400" b="1" dirty="0">
              <a:solidFill>
                <a:schemeClr val="accent2"/>
              </a:solidFill>
            </a:endParaRPr>
          </a:p>
        </p:txBody>
      </p:sp>
      <p:pic>
        <p:nvPicPr>
          <p:cNvPr id="2050" name="Picture 2"/>
          <p:cNvPicPr>
            <a:picLocks noChangeAspect="1" noChangeArrowheads="1"/>
          </p:cNvPicPr>
          <p:nvPr/>
        </p:nvPicPr>
        <p:blipFill>
          <a:blip r:embed="rId2"/>
          <a:srcRect/>
          <a:stretch>
            <a:fillRect/>
          </a:stretch>
        </p:blipFill>
        <p:spPr bwMode="auto">
          <a:xfrm>
            <a:off x="152399" y="228600"/>
            <a:ext cx="1258869" cy="12192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7696200" y="228600"/>
            <a:ext cx="1258869" cy="1219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368300" y="2498725"/>
            <a:ext cx="8407400" cy="186055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1600200" y="5257800"/>
            <a:ext cx="3302000" cy="730729"/>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368300" y="2498725"/>
            <a:ext cx="8407400" cy="18605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2"/>
          <a:srcRect/>
          <a:stretch>
            <a:fillRect/>
          </a:stretch>
        </p:blipFill>
        <p:spPr bwMode="auto">
          <a:xfrm>
            <a:off x="3733800" y="6019800"/>
            <a:ext cx="755650" cy="731837"/>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rcRect/>
          <a:stretch>
            <a:fillRect/>
          </a:stretch>
        </p:blipFill>
        <p:spPr bwMode="auto">
          <a:xfrm>
            <a:off x="1905000" y="2057400"/>
            <a:ext cx="5268913" cy="600075"/>
          </a:xfrm>
          <a:prstGeom prst="rect">
            <a:avLst/>
          </a:prstGeom>
          <a:noFill/>
          <a:ln w="9525">
            <a:noFill/>
            <a:miter lim="800000"/>
            <a:headEnd/>
            <a:tailEnd/>
          </a:ln>
          <a:effectLst/>
        </p:spPr>
      </p:pic>
      <p:pic>
        <p:nvPicPr>
          <p:cNvPr id="14" name="Picture 2"/>
          <p:cNvPicPr>
            <a:picLocks noChangeAspect="1" noChangeArrowheads="1"/>
          </p:cNvPicPr>
          <p:nvPr/>
        </p:nvPicPr>
        <p:blipFill>
          <a:blip r:embed="rId2"/>
          <a:srcRect/>
          <a:stretch>
            <a:fillRect/>
          </a:stretch>
        </p:blipFill>
        <p:spPr bwMode="auto">
          <a:xfrm>
            <a:off x="152400" y="4648200"/>
            <a:ext cx="1258869" cy="1219200"/>
          </a:xfrm>
          <a:prstGeom prst="rect">
            <a:avLst/>
          </a:prstGeom>
          <a:noFill/>
          <a:ln w="9525">
            <a:noFill/>
            <a:miter lim="800000"/>
            <a:headEnd/>
            <a:tailEnd/>
          </a:ln>
          <a:effectLst/>
        </p:spPr>
      </p:pic>
      <p:pic>
        <p:nvPicPr>
          <p:cNvPr id="15" name="Picture 2"/>
          <p:cNvPicPr>
            <a:picLocks noChangeAspect="1" noChangeArrowheads="1"/>
          </p:cNvPicPr>
          <p:nvPr/>
        </p:nvPicPr>
        <p:blipFill>
          <a:blip r:embed="rId2"/>
          <a:srcRect/>
          <a:stretch>
            <a:fillRect/>
          </a:stretch>
        </p:blipFill>
        <p:spPr bwMode="auto">
          <a:xfrm>
            <a:off x="7162800" y="4267200"/>
            <a:ext cx="1258869" cy="1219200"/>
          </a:xfrm>
          <a:prstGeom prst="rect">
            <a:avLst/>
          </a:prstGeom>
          <a:noFill/>
          <a:ln w="9525">
            <a:noFill/>
            <a:miter lim="800000"/>
            <a:headEnd/>
            <a:tailEnd/>
          </a:ln>
          <a:effectLst/>
        </p:spPr>
      </p:pic>
      <p:pic>
        <p:nvPicPr>
          <p:cNvPr id="16" name="Picture 3"/>
          <p:cNvPicPr>
            <a:picLocks noChangeAspect="1" noChangeArrowheads="1"/>
          </p:cNvPicPr>
          <p:nvPr/>
        </p:nvPicPr>
        <p:blipFill>
          <a:blip r:embed="rId5"/>
          <a:srcRect/>
          <a:stretch>
            <a:fillRect/>
          </a:stretch>
        </p:blipFill>
        <p:spPr bwMode="auto">
          <a:xfrm>
            <a:off x="3352800" y="4572000"/>
            <a:ext cx="2938463" cy="33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Creed</a:t>
            </a:r>
            <a:endParaRPr lang="en-US" dirty="0"/>
          </a:p>
        </p:txBody>
      </p:sp>
      <p:sp>
        <p:nvSpPr>
          <p:cNvPr id="3" name="Content Placeholder 2"/>
          <p:cNvSpPr>
            <a:spLocks noGrp="1"/>
          </p:cNvSpPr>
          <p:nvPr>
            <p:ph idx="1"/>
          </p:nvPr>
        </p:nvSpPr>
        <p:spPr>
          <a:xfrm>
            <a:off x="457200" y="1905000"/>
            <a:ext cx="8229600" cy="1066800"/>
          </a:xfr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rPr>
              <a:t>Tawheed </a:t>
            </a:r>
            <a:r>
              <a:rPr lang="en-US" b="1" dirty="0" err="1" smtClean="0">
                <a:effectLst>
                  <a:outerShdw blurRad="38100" dist="38100" dir="2700000" algn="tl">
                    <a:srgbClr val="000000">
                      <a:alpha val="43137"/>
                    </a:srgbClr>
                  </a:outerShdw>
                </a:effectLst>
              </a:rPr>
              <a:t>Uloohiyah</a:t>
            </a:r>
            <a:endParaRPr lang="en-US" b="1" dirty="0" smtClean="0">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Allah is One in His rights to be worshiped alone</a:t>
            </a:r>
          </a:p>
        </p:txBody>
      </p:sp>
      <p:sp>
        <p:nvSpPr>
          <p:cNvPr id="5" name="Rounded Rectangle 4"/>
          <p:cNvSpPr/>
          <p:nvPr/>
        </p:nvSpPr>
        <p:spPr>
          <a:xfrm>
            <a:off x="685800" y="33528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Servitude</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390900" y="33528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Dedication</a:t>
            </a:r>
            <a:endParaRPr lang="en-US" sz="2400" b="1" dirty="0">
              <a:effectLst>
                <a:outerShdw blurRad="38100" dist="38100" dir="2700000" algn="tl">
                  <a:srgbClr val="000000">
                    <a:alpha val="43137"/>
                  </a:srgbClr>
                </a:outerShdw>
              </a:effectLst>
            </a:endParaRPr>
          </a:p>
        </p:txBody>
      </p:sp>
      <p:sp>
        <p:nvSpPr>
          <p:cNvPr id="8" name="Rounded Rectangle 7"/>
          <p:cNvSpPr/>
          <p:nvPr/>
        </p:nvSpPr>
        <p:spPr>
          <a:xfrm>
            <a:off x="6096000" y="33528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Submission</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5308600" y="4572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Humbleness</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1473200" y="4572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Dignity</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Creed</a:t>
            </a:r>
            <a:endParaRPr lang="en-US" dirty="0"/>
          </a:p>
        </p:txBody>
      </p:sp>
      <p:sp>
        <p:nvSpPr>
          <p:cNvPr id="3" name="Content Placeholder 2"/>
          <p:cNvSpPr>
            <a:spLocks noGrp="1"/>
          </p:cNvSpPr>
          <p:nvPr>
            <p:ph idx="1"/>
          </p:nvPr>
        </p:nvSpPr>
        <p:spPr>
          <a:xfrm>
            <a:off x="457200" y="1905000"/>
            <a:ext cx="8229600" cy="1219200"/>
          </a:xfr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lvl="1"/>
            <a:r>
              <a:rPr lang="en-US" sz="3200" b="1" dirty="0" smtClean="0">
                <a:effectLst>
                  <a:outerShdw blurRad="38100" dist="38100" dir="2700000" algn="tl">
                    <a:srgbClr val="000000">
                      <a:alpha val="43137"/>
                    </a:srgbClr>
                  </a:outerShdw>
                </a:effectLst>
              </a:rPr>
              <a:t>Tawheed </a:t>
            </a:r>
            <a:r>
              <a:rPr lang="en-US" sz="3200" b="1" dirty="0" err="1" smtClean="0">
                <a:effectLst>
                  <a:outerShdw blurRad="38100" dist="38100" dir="2700000" algn="tl">
                    <a:srgbClr val="000000">
                      <a:alpha val="43137"/>
                    </a:srgbClr>
                  </a:outerShdw>
                </a:effectLst>
              </a:rPr>
              <a:t>Ruboobiyah</a:t>
            </a:r>
            <a:r>
              <a:rPr lang="en-US" sz="3200" b="1" dirty="0" smtClean="0">
                <a:effectLst>
                  <a:outerShdw blurRad="38100" dist="38100" dir="2700000" algn="tl">
                    <a:srgbClr val="000000">
                      <a:alpha val="43137"/>
                    </a:srgbClr>
                  </a:outerShdw>
                </a:effectLst>
              </a:rPr>
              <a:t> and </a:t>
            </a:r>
            <a:r>
              <a:rPr lang="en-US" sz="3200" b="1" dirty="0" err="1" smtClean="0">
                <a:effectLst>
                  <a:outerShdw blurRad="38100" dist="38100" dir="2700000" algn="tl">
                    <a:srgbClr val="000000">
                      <a:alpha val="43137"/>
                    </a:srgbClr>
                  </a:outerShdw>
                </a:effectLst>
              </a:rPr>
              <a:t>Asmaa</a:t>
            </a:r>
            <a:r>
              <a:rPr lang="en-US" sz="3200" b="1" dirty="0" smtClean="0">
                <a:effectLst>
                  <a:outerShdw blurRad="38100" dist="38100" dir="2700000" algn="tl">
                    <a:srgbClr val="000000">
                      <a:alpha val="43137"/>
                    </a:srgbClr>
                  </a:outerShdw>
                </a:effectLst>
              </a:rPr>
              <a:t>’</a:t>
            </a:r>
          </a:p>
          <a:p>
            <a:pPr lvl="2"/>
            <a:r>
              <a:rPr lang="en-US" sz="2800" b="1" dirty="0" smtClean="0">
                <a:effectLst>
                  <a:outerShdw blurRad="38100" dist="38100" dir="2700000" algn="tl">
                    <a:srgbClr val="000000">
                      <a:alpha val="43137"/>
                    </a:srgbClr>
                  </a:outerShdw>
                </a:effectLst>
              </a:rPr>
              <a:t>Allah is One and Unique in His Lordship, His Names and Attributes.</a:t>
            </a:r>
            <a:endParaRPr lang="en-US" sz="2800" b="1" dirty="0">
              <a:effectLst>
                <a:outerShdw blurRad="38100" dist="38100" dir="2700000" algn="tl">
                  <a:srgbClr val="000000">
                    <a:alpha val="43137"/>
                  </a:srgbClr>
                </a:outerShdw>
              </a:effectLst>
            </a:endParaRPr>
          </a:p>
        </p:txBody>
      </p:sp>
      <p:sp>
        <p:nvSpPr>
          <p:cNvPr id="9" name="Rounded Rectangle 8"/>
          <p:cNvSpPr/>
          <p:nvPr/>
        </p:nvSpPr>
        <p:spPr>
          <a:xfrm>
            <a:off x="3276600" y="3886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6096000" y="3886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Dignity</a:t>
            </a:r>
            <a:endParaRPr lang="en-US" sz="2400" b="1" dirty="0">
              <a:effectLst>
                <a:outerShdw blurRad="38100" dist="38100" dir="2700000" algn="tl">
                  <a:srgbClr val="000000">
                    <a:alpha val="43137"/>
                  </a:srgbClr>
                </a:outerShdw>
              </a:effectLst>
            </a:endParaRPr>
          </a:p>
        </p:txBody>
      </p:sp>
      <p:sp>
        <p:nvSpPr>
          <p:cNvPr id="11" name="Rounded Rectangle 10"/>
          <p:cNvSpPr/>
          <p:nvPr/>
        </p:nvSpPr>
        <p:spPr>
          <a:xfrm>
            <a:off x="609600" y="3886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Independence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12" name="Rounded Rectangle 11"/>
          <p:cNvSpPr/>
          <p:nvPr/>
        </p:nvSpPr>
        <p:spPr>
          <a:xfrm>
            <a:off x="2514600" y="29718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Zakah</a:t>
            </a:r>
            <a:endParaRPr lang="en-US" sz="2800" b="1" dirty="0">
              <a:effectLst>
                <a:outerShdw blurRad="38100" dist="38100" dir="2700000" algn="tl">
                  <a:srgbClr val="000000">
                    <a:alpha val="43137"/>
                  </a:srgbClr>
                </a:outerShdw>
              </a:effectLst>
            </a:endParaRPr>
          </a:p>
        </p:txBody>
      </p:sp>
      <p:sp>
        <p:nvSpPr>
          <p:cNvPr id="13" name="Rounded Rectangle 12"/>
          <p:cNvSpPr/>
          <p:nvPr/>
        </p:nvSpPr>
        <p:spPr>
          <a:xfrm>
            <a:off x="4419600" y="39624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Sawm</a:t>
            </a:r>
            <a:endParaRPr lang="en-US" sz="2800" b="1" dirty="0">
              <a:effectLst>
                <a:outerShdw blurRad="38100" dist="38100" dir="2700000" algn="tl">
                  <a:srgbClr val="000000">
                    <a:alpha val="43137"/>
                  </a:srgbClr>
                </a:outerShdw>
              </a:effectLst>
            </a:endParaRPr>
          </a:p>
        </p:txBody>
      </p:sp>
      <p:sp>
        <p:nvSpPr>
          <p:cNvPr id="14" name="Rounded Rectangle 13"/>
          <p:cNvSpPr/>
          <p:nvPr/>
        </p:nvSpPr>
        <p:spPr>
          <a:xfrm>
            <a:off x="6400800" y="48768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Hajj</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1066800" y="3124200"/>
            <a:ext cx="4419600" cy="2308324"/>
          </a:xfrm>
          <a:prstGeom prst="rect">
            <a:avLst/>
          </a:prstGeom>
          <a:noFill/>
        </p:spPr>
        <p:txBody>
          <a:bodyPr wrap="square" rtlCol="0">
            <a:spAutoFit/>
          </a:bodyPr>
          <a:lstStyle/>
          <a:p>
            <a:r>
              <a:rPr lang="en-US" b="1" dirty="0" smtClean="0"/>
              <a:t>Verily, man was created very impatient;</a:t>
            </a:r>
            <a:br>
              <a:rPr lang="en-US" b="1" dirty="0" smtClean="0"/>
            </a:br>
            <a:r>
              <a:rPr lang="en-US" b="1" dirty="0" smtClean="0"/>
              <a:t>Irritable (discontented, panicking) when evil touches him;</a:t>
            </a:r>
            <a:br>
              <a:rPr lang="en-US" b="1" dirty="0" smtClean="0"/>
            </a:br>
            <a:r>
              <a:rPr lang="en-US" b="1" dirty="0" smtClean="0"/>
              <a:t>And niggardly when good touches him.</a:t>
            </a:r>
            <a:br>
              <a:rPr lang="en-US" b="1" dirty="0" smtClean="0"/>
            </a:br>
            <a:r>
              <a:rPr lang="en-US" b="1" dirty="0" smtClean="0"/>
              <a:t>Except those who are devoted to </a:t>
            </a:r>
            <a:r>
              <a:rPr lang="en-US" b="1" i="1" dirty="0" smtClean="0"/>
              <a:t>Salah </a:t>
            </a:r>
            <a:r>
              <a:rPr lang="en-US" b="1" dirty="0" smtClean="0"/>
              <a:t>(prayers).</a:t>
            </a:r>
            <a:br>
              <a:rPr lang="en-US" b="1" dirty="0" smtClean="0"/>
            </a:br>
            <a:r>
              <a:rPr lang="en-US" b="1" dirty="0" smtClean="0"/>
              <a:t>Those who remain constant in their </a:t>
            </a:r>
            <a:r>
              <a:rPr lang="en-US" b="1" i="1" dirty="0" smtClean="0"/>
              <a:t>Salah </a:t>
            </a:r>
            <a:r>
              <a:rPr lang="en-US" b="1" dirty="0" smtClean="0"/>
              <a:t>(prayers);</a:t>
            </a:r>
            <a:endParaRPr lang="en-US" b="1" dirty="0"/>
          </a:p>
        </p:txBody>
      </p:sp>
      <p:grpSp>
        <p:nvGrpSpPr>
          <p:cNvPr id="3" name="Group 10"/>
          <p:cNvGrpSpPr/>
          <p:nvPr/>
        </p:nvGrpSpPr>
        <p:grpSpPr>
          <a:xfrm>
            <a:off x="5410200" y="3276600"/>
            <a:ext cx="3172485" cy="2209800"/>
            <a:chOff x="5410200" y="3276600"/>
            <a:chExt cx="3172485" cy="2209800"/>
          </a:xfrm>
        </p:grpSpPr>
        <p:pic>
          <p:nvPicPr>
            <p:cNvPr id="8" name="Picture 2"/>
            <p:cNvPicPr>
              <a:picLocks noChangeAspect="1" noChangeArrowheads="1"/>
            </p:cNvPicPr>
            <p:nvPr/>
          </p:nvPicPr>
          <p:blipFill>
            <a:blip r:embed="rId2"/>
            <a:srcRect/>
            <a:stretch>
              <a:fillRect/>
            </a:stretch>
          </p:blipFill>
          <p:spPr bwMode="auto">
            <a:xfrm>
              <a:off x="5410200" y="3276600"/>
              <a:ext cx="3172485" cy="2209800"/>
            </a:xfrm>
            <a:prstGeom prst="rect">
              <a:avLst/>
            </a:prstGeom>
            <a:noFill/>
            <a:ln w="9525">
              <a:noFill/>
              <a:miter lim="800000"/>
              <a:headEnd/>
              <a:tailEnd/>
            </a:ln>
            <a:effectLst/>
          </p:spPr>
        </p:pic>
        <p:sp>
          <p:nvSpPr>
            <p:cNvPr id="10" name="TextBox 9"/>
            <p:cNvSpPr txBox="1"/>
            <p:nvPr/>
          </p:nvSpPr>
          <p:spPr>
            <a:xfrm>
              <a:off x="5715000" y="4800600"/>
              <a:ext cx="758541" cy="369332"/>
            </a:xfrm>
            <a:prstGeom prst="rect">
              <a:avLst/>
            </a:prstGeom>
            <a:noFill/>
          </p:spPr>
          <p:txBody>
            <a:bodyPr wrap="none" rtlCol="0">
              <a:spAutoFit/>
            </a:bodyPr>
            <a:lstStyle/>
            <a:p>
              <a:r>
                <a:rPr lang="ar-SY" dirty="0" smtClean="0"/>
                <a:t>المعارج</a:t>
              </a:r>
              <a:endParaRPr lang="en-US" dirty="0"/>
            </a:p>
          </p:txBody>
        </p:sp>
      </p:grpSp>
      <p:sp>
        <p:nvSpPr>
          <p:cNvPr id="11" name="Rounded Rectangle 10"/>
          <p:cNvSpPr/>
          <p:nvPr/>
        </p:nvSpPr>
        <p:spPr>
          <a:xfrm>
            <a:off x="29718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
        <p:nvSpPr>
          <p:cNvPr id="12" name="Rounded Rectangle 11"/>
          <p:cNvSpPr/>
          <p:nvPr/>
        </p:nvSpPr>
        <p:spPr>
          <a:xfrm>
            <a:off x="56388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Dignity</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42672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Cleanliness</a:t>
            </a:r>
            <a:endParaRPr lang="en-US" sz="2400" b="1" dirty="0">
              <a:effectLst>
                <a:outerShdw blurRad="38100" dist="38100" dir="2700000" algn="tl">
                  <a:srgbClr val="000000">
                    <a:alpha val="43137"/>
                  </a:srgbClr>
                </a:outerShdw>
              </a:effectLst>
            </a:endParaRPr>
          </a:p>
        </p:txBody>
      </p:sp>
      <p:sp>
        <p:nvSpPr>
          <p:cNvPr id="3075" name="Rectangle 3"/>
          <p:cNvSpPr>
            <a:spLocks noChangeArrowheads="1"/>
          </p:cNvSpPr>
          <p:nvPr/>
        </p:nvSpPr>
        <p:spPr bwMode="auto">
          <a:xfrm>
            <a:off x="3276600" y="3810000"/>
            <a:ext cx="5715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SA" sz="2400" b="1" dirty="0" smtClean="0">
                <a:latin typeface="Traditional Arabic" pitchFamily="2" charset="-78"/>
                <a:ea typeface="Times New Roman" pitchFamily="18" charset="0"/>
                <a:cs typeface="Traditional Arabic" pitchFamily="2" charset="-78"/>
              </a:rPr>
              <a:t>أخرج ابن ماجة عن ابن عباس رضي الله عنهما قال : قال رسول الله </a:t>
            </a:r>
            <a:r>
              <a:rPr kumimoji="0" lang="ar-SA" sz="2400" b="1" i="0" u="none" strike="noStrike" cap="none" normalizeH="0" baseline="0" dirty="0" smtClean="0">
                <a:ln>
                  <a:noFill/>
                </a:ln>
                <a:solidFill>
                  <a:schemeClr val="tx1"/>
                </a:solidFill>
                <a:effectLst/>
                <a:latin typeface="Traditional Arabic" pitchFamily="2" charset="-78"/>
                <a:ea typeface="Times New Roman" pitchFamily="18" charset="0"/>
                <a:cs typeface="Traditional Arabic" pitchFamily="2" charset="-78"/>
              </a:rPr>
              <a:t>: </a:t>
            </a:r>
            <a:r>
              <a:rPr kumimoji="0" lang="ar-SA" sz="2400" b="1" i="0" u="none" strike="noStrike" cap="none" normalizeH="0" baseline="0" dirty="0" smtClean="0">
                <a:ln>
                  <a:noFill/>
                </a:ln>
                <a:solidFill>
                  <a:srgbClr val="009900"/>
                </a:solidFill>
                <a:effectLst/>
                <a:latin typeface="Traditional Arabic" pitchFamily="2" charset="-78"/>
                <a:ea typeface="Times New Roman" pitchFamily="18" charset="0"/>
                <a:cs typeface="Traditional Arabic" pitchFamily="2" charset="-78"/>
              </a:rPr>
              <a:t>(( إن هذا يوم عيد جعله الله للمسلمين فمن جاء إلى الجمعة فليغتسل، وإن كان عنده طيب فليمس منه، وعليكم بالسواك ))</a:t>
            </a:r>
            <a:endParaRPr kumimoji="0" lang="en-US" sz="2400" b="1" i="0" u="none" strike="noStrike" cap="none" normalizeH="0" baseline="0" dirty="0" smtClean="0">
              <a:ln>
                <a:noFill/>
              </a:ln>
              <a:solidFill>
                <a:srgbClr val="009900"/>
              </a:solidFill>
              <a:effectLst/>
              <a:latin typeface="Traditional Arabic" pitchFamily="2" charset="-78"/>
              <a:ea typeface="Times New Roman" pitchFamily="18" charset="0"/>
              <a:cs typeface="Traditional Arabic" pitchFamily="2" charset="-78"/>
            </a:endParaRPr>
          </a:p>
        </p:txBody>
      </p:sp>
      <p:sp>
        <p:nvSpPr>
          <p:cNvPr id="16" name="TextBox 15"/>
          <p:cNvSpPr txBox="1"/>
          <p:nvPr/>
        </p:nvSpPr>
        <p:spPr>
          <a:xfrm>
            <a:off x="381000" y="2971800"/>
            <a:ext cx="2842253" cy="2677656"/>
          </a:xfrm>
          <a:prstGeom prst="rect">
            <a:avLst/>
          </a:prstGeom>
          <a:noFill/>
        </p:spPr>
        <p:txBody>
          <a:bodyPr wrap="none" rtlCol="0">
            <a:spAutoFit/>
          </a:bodyPr>
          <a:lstStyle/>
          <a:p>
            <a:r>
              <a:rPr lang="en-US" sz="2400" b="1" dirty="0" err="1" smtClean="0">
                <a:effectLst>
                  <a:outerShdw blurRad="38100" dist="38100" dir="2700000" algn="tl">
                    <a:srgbClr val="000000">
                      <a:alpha val="43137"/>
                    </a:srgbClr>
                  </a:outerShdw>
                </a:effectLst>
              </a:rPr>
              <a:t>Wudu</a:t>
            </a:r>
            <a:r>
              <a:rPr lang="en-US" sz="2400" b="1" dirty="0" smtClean="0">
                <a:effectLst>
                  <a:outerShdw blurRad="38100" dist="38100" dir="2700000" algn="tl">
                    <a:srgbClr val="000000">
                      <a:alpha val="43137"/>
                    </a:srgbClr>
                  </a:outerShdw>
                </a:effectLst>
              </a:rPr>
              <a:t>: Ablution</a:t>
            </a:r>
          </a:p>
          <a:p>
            <a:endParaRPr lang="en-US" sz="2400" b="1" dirty="0" smtClean="0">
              <a:effectLst>
                <a:outerShdw blurRad="38100" dist="38100" dir="2700000" algn="tl">
                  <a:srgbClr val="000000">
                    <a:alpha val="43137"/>
                  </a:srgbClr>
                </a:outerShdw>
              </a:effectLst>
            </a:endParaRPr>
          </a:p>
          <a:p>
            <a:r>
              <a:rPr lang="en-US" sz="2400" b="1" dirty="0" err="1" smtClean="0">
                <a:effectLst>
                  <a:outerShdw blurRad="38100" dist="38100" dir="2700000" algn="tl">
                    <a:srgbClr val="000000">
                      <a:alpha val="43137"/>
                    </a:srgbClr>
                  </a:outerShdw>
                </a:effectLst>
              </a:rPr>
              <a:t>Ghusl</a:t>
            </a:r>
            <a:r>
              <a:rPr lang="en-US" sz="2400" b="1" dirty="0" smtClean="0">
                <a:effectLst>
                  <a:outerShdw blurRad="38100" dist="38100" dir="2700000" algn="tl">
                    <a:srgbClr val="000000">
                      <a:alpha val="43137"/>
                    </a:srgbClr>
                  </a:outerShdw>
                </a:effectLst>
              </a:rPr>
              <a:t>: Shower, Bath</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Perfume (for Men)</a:t>
            </a:r>
          </a:p>
          <a:p>
            <a:endParaRPr lang="en-US" sz="2400" b="1" dirty="0" smtClean="0">
              <a:effectLst>
                <a:outerShdw blurRad="38100" dist="38100" dir="2700000" algn="tl">
                  <a:srgbClr val="000000">
                    <a:alpha val="43137"/>
                  </a:srgbClr>
                </a:outerShdw>
              </a:effectLst>
            </a:endParaRPr>
          </a:p>
          <a:p>
            <a:r>
              <a:rPr lang="en-US" sz="2400" b="1" dirty="0" err="1" smtClean="0">
                <a:effectLst>
                  <a:outerShdw blurRad="38100" dist="38100" dir="2700000" algn="tl">
                    <a:srgbClr val="000000">
                      <a:alpha val="43137"/>
                    </a:srgbClr>
                  </a:outerShdw>
                </a:effectLst>
              </a:rPr>
              <a:t>Siwak</a:t>
            </a:r>
            <a:r>
              <a:rPr lang="en-US" sz="2400" b="1" dirty="0" smtClean="0">
                <a:effectLst>
                  <a:outerShdw blurRad="38100" dist="38100" dir="2700000" algn="tl">
                    <a:srgbClr val="000000">
                      <a:alpha val="43137"/>
                    </a:srgbClr>
                  </a:outerShdw>
                </a:effectLst>
              </a:rPr>
              <a:t>: Dental </a:t>
            </a:r>
            <a:r>
              <a:rPr lang="en-US" sz="2400" b="1" dirty="0" err="1" smtClean="0">
                <a:effectLst>
                  <a:outerShdw blurRad="38100" dist="38100" dir="2700000" algn="tl">
                    <a:srgbClr val="000000">
                      <a:alpha val="43137"/>
                    </a:srgbClr>
                  </a:outerShdw>
                </a:effectLst>
              </a:rPr>
              <a:t>hygien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42672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Punctuality</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990600" y="3048000"/>
            <a:ext cx="3657599" cy="2308324"/>
          </a:xfrm>
          <a:prstGeom prst="rect">
            <a:avLst/>
          </a:prstGeom>
          <a:noFill/>
        </p:spPr>
        <p:txBody>
          <a:bodyPr wrap="square" rtlCol="0">
            <a:spAutoFit/>
          </a:bodyPr>
          <a:lstStyle/>
          <a:p>
            <a:r>
              <a:rPr lang="en-US" dirty="0" smtClean="0"/>
              <a:t>When you have finished </a:t>
            </a:r>
            <a:r>
              <a:rPr lang="en-US" i="1" dirty="0" smtClean="0"/>
              <a:t>As-Salah </a:t>
            </a:r>
            <a:r>
              <a:rPr lang="en-US" dirty="0" smtClean="0"/>
              <a:t>(the congregational prayer), remember Allah standing, sitting down, and (lying down) on your sides, but when you are free from danger, perform </a:t>
            </a:r>
            <a:r>
              <a:rPr lang="en-US" i="1" dirty="0" smtClean="0"/>
              <a:t>As-Salah</a:t>
            </a:r>
            <a:r>
              <a:rPr lang="en-US" dirty="0" smtClean="0"/>
              <a:t>. </a:t>
            </a:r>
            <a:r>
              <a:rPr lang="en-US" b="1" dirty="0" smtClean="0">
                <a:effectLst>
                  <a:outerShdw blurRad="38100" dist="38100" dir="2700000" algn="tl">
                    <a:srgbClr val="000000">
                      <a:alpha val="43137"/>
                    </a:srgbClr>
                  </a:outerShdw>
                </a:effectLst>
              </a:rPr>
              <a:t>Verily, </a:t>
            </a:r>
            <a:r>
              <a:rPr lang="en-US" b="1" i="1" dirty="0" smtClean="0">
                <a:effectLst>
                  <a:outerShdw blurRad="38100" dist="38100" dir="2700000" algn="tl">
                    <a:srgbClr val="000000">
                      <a:alpha val="43137"/>
                    </a:srgbClr>
                  </a:outerShdw>
                </a:effectLst>
              </a:rPr>
              <a:t>As-Salah </a:t>
            </a:r>
            <a:r>
              <a:rPr lang="en-US" b="1" dirty="0" smtClean="0">
                <a:effectLst>
                  <a:outerShdw blurRad="38100" dist="38100" dir="2700000" algn="tl">
                    <a:srgbClr val="000000">
                      <a:alpha val="43137"/>
                    </a:srgbClr>
                  </a:outerShdw>
                </a:effectLst>
              </a:rPr>
              <a:t>(the prayer) is enjoined on the believers at fixed hours.</a:t>
            </a:r>
            <a:endParaRPr lang="en-US" b="1" dirty="0">
              <a:effectLst>
                <a:outerShdw blurRad="38100" dist="38100" dir="2700000" algn="tl">
                  <a:srgbClr val="000000">
                    <a:alpha val="43137"/>
                  </a:srgbClr>
                </a:outerShdw>
              </a:effectLst>
            </a:endParaRPr>
          </a:p>
        </p:txBody>
      </p:sp>
      <p:grpSp>
        <p:nvGrpSpPr>
          <p:cNvPr id="10" name="Group 9"/>
          <p:cNvGrpSpPr/>
          <p:nvPr/>
        </p:nvGrpSpPr>
        <p:grpSpPr>
          <a:xfrm>
            <a:off x="5029200" y="2971800"/>
            <a:ext cx="3025866" cy="2514600"/>
            <a:chOff x="5298984" y="2514600"/>
            <a:chExt cx="3025866" cy="2514600"/>
          </a:xfrm>
        </p:grpSpPr>
        <p:pic>
          <p:nvPicPr>
            <p:cNvPr id="28674"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298984" y="2514600"/>
              <a:ext cx="3025866" cy="2514600"/>
            </a:xfrm>
            <a:prstGeom prst="rect">
              <a:avLst/>
            </a:prstGeom>
            <a:noFill/>
          </p:spPr>
        </p:pic>
        <p:sp>
          <p:nvSpPr>
            <p:cNvPr id="9" name="TextBox 8"/>
            <p:cNvSpPr txBox="1"/>
            <p:nvPr/>
          </p:nvSpPr>
          <p:spPr>
            <a:xfrm>
              <a:off x="5943600" y="4267200"/>
              <a:ext cx="606256" cy="369332"/>
            </a:xfrm>
            <a:prstGeom prst="rect">
              <a:avLst/>
            </a:prstGeom>
            <a:noFill/>
          </p:spPr>
          <p:txBody>
            <a:bodyPr wrap="none" rtlCol="0">
              <a:spAutoFit/>
            </a:bodyPr>
            <a:lstStyle/>
            <a:p>
              <a:r>
                <a:rPr lang="ar-SY" dirty="0" smtClean="0"/>
                <a:t>النساء</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3429000" y="1752600"/>
            <a:ext cx="4038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Being Considerate of Others</a:t>
            </a:r>
            <a:endParaRPr lang="en-US" sz="2400" b="1" dirty="0">
              <a:effectLst>
                <a:outerShdw blurRad="38100" dist="38100" dir="2700000" algn="tl">
                  <a:srgbClr val="000000">
                    <a:alpha val="43137"/>
                  </a:srgbClr>
                </a:outerShdw>
              </a:effectLst>
            </a:endParaRPr>
          </a:p>
        </p:txBody>
      </p:sp>
      <p:sp>
        <p:nvSpPr>
          <p:cNvPr id="3075" name="Rectangle 3"/>
          <p:cNvSpPr>
            <a:spLocks noChangeArrowheads="1"/>
          </p:cNvSpPr>
          <p:nvPr/>
        </p:nvSpPr>
        <p:spPr bwMode="auto">
          <a:xfrm>
            <a:off x="381000" y="3124200"/>
            <a:ext cx="8229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b="1" dirty="0" smtClean="0">
                <a:latin typeface="Traditional Arabic" pitchFamily="2" charset="-78"/>
                <a:cs typeface="Traditional Arabic" pitchFamily="2" charset="-78"/>
              </a:rPr>
              <a:t>عن جابر أنَّ رسول الله قال: </a:t>
            </a:r>
            <a:r>
              <a:rPr lang="ar-SA" sz="2800" b="1" dirty="0" smtClean="0">
                <a:solidFill>
                  <a:srgbClr val="009900"/>
                </a:solidFill>
                <a:latin typeface="Traditional Arabic" pitchFamily="2" charset="-78"/>
                <a:cs typeface="Traditional Arabic" pitchFamily="2" charset="-78"/>
              </a:rPr>
              <a:t>((مَن أكَلَ البصلَ والثومَ والكرّات فلا يقربنَّ مسجدنا؛ فإنَّ الملائكة تتأذَّى مما يتأذَّى منه بنو آدم))</a:t>
            </a:r>
            <a:r>
              <a:rPr lang="ar-SA" sz="2800" b="1" dirty="0" smtClean="0">
                <a:latin typeface="Traditional Arabic" pitchFamily="2" charset="-78"/>
                <a:cs typeface="Traditional Arabic" pitchFamily="2" charset="-78"/>
              </a:rPr>
              <a:t> أخرجه مسلم</a:t>
            </a:r>
            <a:endParaRPr lang="en-US" sz="2800" b="1" dirty="0" smtClean="0">
              <a:latin typeface="Traditional Arabic" pitchFamily="2" charset="-78"/>
              <a:cs typeface="Traditional Arabic" pitchFamily="2" charset="-78"/>
            </a:endParaRPr>
          </a:p>
          <a:p>
            <a:pPr algn="r" rtl="1" fontAlgn="base">
              <a:spcBef>
                <a:spcPct val="0"/>
              </a:spcBef>
              <a:spcAft>
                <a:spcPct val="0"/>
              </a:spcAft>
            </a:pPr>
            <a:endParaRPr lang="en-US" sz="2800" b="1" dirty="0" smtClean="0">
              <a:solidFill>
                <a:srgbClr val="008000"/>
              </a:solidFill>
              <a:latin typeface="Traditional Arabic" pitchFamily="2" charset="-78"/>
              <a:cs typeface="Traditional Arabic" pitchFamily="2" charset="-78"/>
            </a:endParaRPr>
          </a:p>
          <a:p>
            <a:pPr algn="r" rtl="1"/>
            <a:r>
              <a:rPr lang="ar-SA" sz="2800" b="1" dirty="0" smtClean="0">
                <a:latin typeface="Traditional Arabic" pitchFamily="2" charset="-78"/>
                <a:cs typeface="Traditional Arabic" pitchFamily="2" charset="-78"/>
              </a:rPr>
              <a:t>عن أبي سعيد الخدريّ قال: اعتكف رسول الله في المسجدِ، فسمعهم يجهرون بالقراءةِ، فكشف السترَ فقال: </a:t>
            </a:r>
            <a:r>
              <a:rPr lang="ar-SA" sz="2800" b="1" dirty="0" smtClean="0">
                <a:solidFill>
                  <a:srgbClr val="009900"/>
                </a:solidFill>
                <a:latin typeface="Traditional Arabic" pitchFamily="2" charset="-78"/>
                <a:cs typeface="Traditional Arabic" pitchFamily="2" charset="-78"/>
              </a:rPr>
              <a:t>((ألا إنَّ كلَّكم مناجٍ ربَّه، فلا يؤذِيَنَّ بعضكم بعضًا، ولا يرفَع بعضكم على بَعضٍ</a:t>
            </a:r>
            <a:r>
              <a:rPr lang="en-US" sz="2800" b="1" dirty="0" smtClean="0">
                <a:solidFill>
                  <a:srgbClr val="009900"/>
                </a:solidFill>
                <a:latin typeface="Traditional Arabic" pitchFamily="2" charset="-78"/>
                <a:cs typeface="Traditional Arabic" pitchFamily="2" charset="-78"/>
              </a:rPr>
              <a:t> </a:t>
            </a:r>
            <a:r>
              <a:rPr lang="ar-SA" sz="2800" b="1" dirty="0" smtClean="0">
                <a:solidFill>
                  <a:srgbClr val="009900"/>
                </a:solidFill>
                <a:latin typeface="Traditional Arabic" pitchFamily="2" charset="-78"/>
                <a:cs typeface="Traditional Arabic" pitchFamily="2" charset="-78"/>
              </a:rPr>
              <a:t>في الصلاة)) </a:t>
            </a:r>
            <a:r>
              <a:rPr lang="ar-SA" sz="2800" b="1" dirty="0" smtClean="0">
                <a:latin typeface="Traditional Arabic" pitchFamily="2" charset="-78"/>
                <a:cs typeface="Traditional Arabic" pitchFamily="2" charset="-78"/>
              </a:rPr>
              <a:t>أخرجه أحمد وأبو داود.</a:t>
            </a:r>
            <a:endParaRPr lang="en-US" sz="2800" dirty="0">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Salah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2362200" y="2743200"/>
            <a:ext cx="4038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Leadership</a:t>
            </a:r>
          </a:p>
          <a:p>
            <a:pPr algn="ctr"/>
            <a:r>
              <a:rPr lang="en-US" sz="2400" b="1" dirty="0" smtClean="0">
                <a:effectLst>
                  <a:outerShdw blurRad="38100" dist="38100" dir="2700000" algn="tl">
                    <a:srgbClr val="000000">
                      <a:alpha val="43137"/>
                    </a:srgbClr>
                  </a:outerShdw>
                </a:effectLst>
              </a:rPr>
              <a:t>Following Leaders</a:t>
            </a:r>
            <a:endParaRPr lang="en-US" sz="2400" b="1" dirty="0">
              <a:effectLst>
                <a:outerShdw blurRad="38100" dist="38100" dir="2700000" algn="tl">
                  <a:srgbClr val="000000">
                    <a:alpha val="43137"/>
                  </a:srgbClr>
                </a:outerShdw>
              </a:effectLst>
            </a:endParaRPr>
          </a:p>
        </p:txBody>
      </p:sp>
      <p:sp>
        <p:nvSpPr>
          <p:cNvPr id="8" name="Rounded Rectangle 7"/>
          <p:cNvSpPr/>
          <p:nvPr/>
        </p:nvSpPr>
        <p:spPr>
          <a:xfrm>
            <a:off x="2362200" y="3886200"/>
            <a:ext cx="4038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Humbleness/Humility</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2362200" y="5029200"/>
            <a:ext cx="4038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Commitment</a:t>
            </a:r>
          </a:p>
          <a:p>
            <a:pPr algn="ctr"/>
            <a:r>
              <a:rPr lang="en-US" sz="2400" b="1" dirty="0" smtClean="0">
                <a:effectLst>
                  <a:outerShdw blurRad="38100" dist="38100" dir="2700000" algn="tl">
                    <a:srgbClr val="000000">
                      <a:alpha val="43137"/>
                    </a:srgbClr>
                  </a:outerShdw>
                </a:effectLst>
              </a:rPr>
              <a:t>Dedication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Zakah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42672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Generosity</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1066800" y="3124200"/>
            <a:ext cx="3657599" cy="2031325"/>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So keep your duty to Allah and fear Him as much as you can; listen and obey, and spend in charity; that is better for yourselves. And whosoever is saved from his own covetousness, then they are the successful ones.</a:t>
            </a:r>
            <a:endParaRPr lang="en-US" b="1" dirty="0">
              <a:effectLst>
                <a:outerShdw blurRad="38100" dist="38100" dir="2700000" algn="tl">
                  <a:srgbClr val="000000">
                    <a:alpha val="43137"/>
                  </a:srgbClr>
                </a:outerShdw>
              </a:effectLst>
            </a:endParaRPr>
          </a:p>
        </p:txBody>
      </p:sp>
      <p:grpSp>
        <p:nvGrpSpPr>
          <p:cNvPr id="12" name="Group 11"/>
          <p:cNvGrpSpPr/>
          <p:nvPr/>
        </p:nvGrpSpPr>
        <p:grpSpPr>
          <a:xfrm>
            <a:off x="4953000" y="2971800"/>
            <a:ext cx="3155949" cy="2285343"/>
            <a:chOff x="4997451" y="2896257"/>
            <a:chExt cx="3155949" cy="2285343"/>
          </a:xfrm>
        </p:grpSpPr>
        <p:pic>
          <p:nvPicPr>
            <p:cNvPr id="29698"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4997451" y="2896257"/>
              <a:ext cx="3155949" cy="2285343"/>
            </a:xfrm>
            <a:prstGeom prst="rect">
              <a:avLst/>
            </a:prstGeom>
            <a:noFill/>
          </p:spPr>
        </p:pic>
        <p:sp>
          <p:nvSpPr>
            <p:cNvPr id="11" name="TextBox 10"/>
            <p:cNvSpPr txBox="1"/>
            <p:nvPr/>
          </p:nvSpPr>
          <p:spPr>
            <a:xfrm>
              <a:off x="5562600" y="4419600"/>
              <a:ext cx="659155" cy="369332"/>
            </a:xfrm>
            <a:prstGeom prst="rect">
              <a:avLst/>
            </a:prstGeom>
            <a:noFill/>
          </p:spPr>
          <p:txBody>
            <a:bodyPr wrap="none" rtlCol="0">
              <a:spAutoFit/>
            </a:bodyPr>
            <a:lstStyle/>
            <a:p>
              <a:r>
                <a:rPr lang="ar-SY" dirty="0" smtClean="0"/>
                <a:t>التغابن</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Zakah</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42672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Selflessness</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685800" y="2743200"/>
            <a:ext cx="4267199" cy="313932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And (it is also for) those who, before them, had homes (in Al-</a:t>
            </a:r>
            <a:r>
              <a:rPr lang="en-US" b="1" dirty="0" err="1" smtClean="0">
                <a:effectLst>
                  <a:outerShdw blurRad="38100" dist="38100" dir="2700000" algn="tl">
                    <a:srgbClr val="000000">
                      <a:alpha val="43137"/>
                    </a:srgbClr>
                  </a:outerShdw>
                </a:effectLst>
              </a:rPr>
              <a:t>Madinah</a:t>
            </a:r>
            <a:r>
              <a:rPr lang="en-US" b="1" dirty="0" smtClean="0">
                <a:effectLst>
                  <a:outerShdw blurRad="38100" dist="38100" dir="2700000" algn="tl">
                    <a:srgbClr val="000000">
                      <a:alpha val="43137"/>
                    </a:srgbClr>
                  </a:outerShdw>
                </a:effectLst>
              </a:rPr>
              <a:t>) and had adopted the Faith, love those who emigrate to them, and have no jealousy in their breasts for that which they have been given, and </a:t>
            </a:r>
            <a:r>
              <a:rPr lang="en-US" b="1" u="sng" dirty="0" smtClean="0">
                <a:effectLst>
                  <a:outerShdw blurRad="38100" dist="38100" dir="2700000" algn="tl">
                    <a:srgbClr val="000000">
                      <a:alpha val="43137"/>
                    </a:srgbClr>
                  </a:outerShdw>
                </a:effectLst>
              </a:rPr>
              <a:t>give them preference over themselves even though they were in need </a:t>
            </a:r>
            <a:r>
              <a:rPr lang="en-US" b="1" dirty="0" smtClean="0">
                <a:effectLst>
                  <a:outerShdw blurRad="38100" dist="38100" dir="2700000" algn="tl">
                    <a:srgbClr val="000000">
                      <a:alpha val="43137"/>
                    </a:srgbClr>
                  </a:outerShdw>
                </a:effectLst>
              </a:rPr>
              <a:t>of that. </a:t>
            </a:r>
          </a:p>
          <a:p>
            <a:r>
              <a:rPr lang="en-US" b="1" dirty="0" smtClean="0">
                <a:effectLst>
                  <a:outerShdw blurRad="38100" dist="38100" dir="2700000" algn="tl">
                    <a:srgbClr val="000000">
                      <a:alpha val="43137"/>
                    </a:srgbClr>
                  </a:outerShdw>
                </a:effectLst>
              </a:rPr>
              <a:t>And whosoever is saved from his own covetousness, such are they who will be the successful.</a:t>
            </a:r>
            <a:endParaRPr lang="en-US" b="1" dirty="0">
              <a:effectLst>
                <a:outerShdw blurRad="38100" dist="38100" dir="2700000" algn="tl">
                  <a:srgbClr val="000000">
                    <a:alpha val="43137"/>
                  </a:srgbClr>
                </a:outerShdw>
              </a:effectLst>
            </a:endParaRPr>
          </a:p>
        </p:txBody>
      </p:sp>
      <p:grpSp>
        <p:nvGrpSpPr>
          <p:cNvPr id="13" name="Group 12"/>
          <p:cNvGrpSpPr/>
          <p:nvPr/>
        </p:nvGrpSpPr>
        <p:grpSpPr>
          <a:xfrm>
            <a:off x="5105400" y="2743200"/>
            <a:ext cx="3087221" cy="2895600"/>
            <a:chOff x="5105400" y="2743200"/>
            <a:chExt cx="3087221" cy="2895600"/>
          </a:xfrm>
        </p:grpSpPr>
        <p:pic>
          <p:nvPicPr>
            <p:cNvPr id="3686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105400" y="2743200"/>
              <a:ext cx="3087221" cy="2895600"/>
            </a:xfrm>
            <a:prstGeom prst="rect">
              <a:avLst/>
            </a:prstGeom>
            <a:noFill/>
          </p:spPr>
        </p:pic>
        <p:sp>
          <p:nvSpPr>
            <p:cNvPr id="12" name="TextBox 11"/>
            <p:cNvSpPr txBox="1"/>
            <p:nvPr/>
          </p:nvSpPr>
          <p:spPr>
            <a:xfrm>
              <a:off x="5638800" y="4876800"/>
              <a:ext cx="807719" cy="369332"/>
            </a:xfrm>
            <a:prstGeom prst="rect">
              <a:avLst/>
            </a:prstGeom>
            <a:noFill/>
          </p:spPr>
          <p:txBody>
            <a:bodyPr wrap="square" rtlCol="0">
              <a:spAutoFit/>
            </a:bodyPr>
            <a:lstStyle/>
            <a:p>
              <a:r>
                <a:rPr lang="ar-SY" dirty="0" smtClean="0"/>
                <a:t>الحشر</a:t>
              </a: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chemeClr val="accent2">
                    <a:lumMod val="50000"/>
                  </a:schemeClr>
                </a:solidFill>
                <a:effectLst>
                  <a:outerShdw blurRad="38100" dist="38100" dir="2700000" algn="tl">
                    <a:srgbClr val="000000">
                      <a:alpha val="43137"/>
                    </a:srgbClr>
                  </a:outerShdw>
                </a:effectLst>
              </a:rPr>
              <a:t>The Muslim Identity</a:t>
            </a:r>
            <a:endParaRPr lang="en-US" sz="6000" b="1" dirty="0">
              <a:solidFill>
                <a:schemeClr val="accent2">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3733800"/>
            <a:ext cx="7391400" cy="2057400"/>
          </a:xfrm>
        </p:spPr>
        <p:txBody>
          <a:bodyPr>
            <a:normAutofit/>
          </a:bodyPr>
          <a:lstStyle/>
          <a:p>
            <a:r>
              <a:rPr lang="en-US" sz="3900" b="1" dirty="0" smtClean="0">
                <a:solidFill>
                  <a:schemeClr val="accent3">
                    <a:lumMod val="50000"/>
                  </a:schemeClr>
                </a:solidFill>
                <a:effectLst>
                  <a:outerShdw blurRad="38100" dist="38100" dir="2700000" algn="tl">
                    <a:srgbClr val="000000">
                      <a:alpha val="43137"/>
                    </a:srgbClr>
                  </a:outerShdw>
                </a:effectLst>
              </a:rPr>
              <a:t>Islam and the building of Character</a:t>
            </a:r>
          </a:p>
          <a:p>
            <a:endParaRPr lang="en-US" dirty="0" smtClean="0"/>
          </a:p>
          <a:p>
            <a:r>
              <a:rPr lang="en-US" b="1" dirty="0" smtClean="0">
                <a:solidFill>
                  <a:schemeClr val="tx1"/>
                </a:solidFill>
                <a:effectLst>
                  <a:outerShdw blurRad="38100" dist="38100" dir="2700000" algn="tl">
                    <a:srgbClr val="000000">
                      <a:alpha val="43137"/>
                    </a:srgbClr>
                  </a:outerShdw>
                </a:effectLst>
              </a:rPr>
              <a:t>Muhammad Bashar Shala</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Sawm</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28956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Patience</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685800" y="2743200"/>
            <a:ext cx="4267199" cy="369331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O you who believe! Observing </a:t>
            </a:r>
            <a:r>
              <a:rPr lang="en-US" b="1" i="1" dirty="0" smtClean="0">
                <a:effectLst>
                  <a:outerShdw blurRad="38100" dist="38100" dir="2700000" algn="tl">
                    <a:srgbClr val="000000">
                      <a:alpha val="43137"/>
                    </a:srgbClr>
                  </a:outerShdw>
                </a:effectLst>
              </a:rPr>
              <a:t>As-</a:t>
            </a:r>
            <a:r>
              <a:rPr lang="en-US" b="1" i="1" dirty="0" err="1" smtClean="0">
                <a:effectLst>
                  <a:outerShdw blurRad="38100" dist="38100" dir="2700000" algn="tl">
                    <a:srgbClr val="000000">
                      <a:alpha val="43137"/>
                    </a:srgbClr>
                  </a:outerShdw>
                </a:effectLst>
              </a:rPr>
              <a:t>Sawm</a:t>
            </a:r>
            <a:r>
              <a:rPr lang="en-US" b="1" i="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(the fasting)</a:t>
            </a:r>
            <a:r>
              <a:rPr lang="en-US" b="1" baseline="300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is prescribed for you as it was prescribed for those before you, that you may become the pious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for a fixed number of days, but if any of you is ill or on a journey, the same number (should be made up) from other days. And as for those who can </a:t>
            </a:r>
            <a:r>
              <a:rPr lang="en-US" b="1" u="sng" dirty="0" smtClean="0">
                <a:effectLst>
                  <a:outerShdw blurRad="38100" dist="38100" dir="2700000" algn="tl">
                    <a:srgbClr val="000000">
                      <a:alpha val="43137"/>
                    </a:srgbClr>
                  </a:outerShdw>
                </a:effectLst>
              </a:rPr>
              <a:t>fast with difficulty</a:t>
            </a:r>
            <a:r>
              <a:rPr lang="en-US" b="1" dirty="0" smtClean="0">
                <a:effectLst>
                  <a:outerShdw blurRad="38100" dist="38100" dir="2700000" algn="tl">
                    <a:srgbClr val="000000">
                      <a:alpha val="43137"/>
                    </a:srgbClr>
                  </a:outerShdw>
                </a:effectLst>
              </a:rPr>
              <a:t>, they have (a choice either to fast or) to feed a poor person. But whoever does good of his own accord, it is better for him. And that you fast is better for you if only you know.</a:t>
            </a:r>
            <a:endParaRPr lang="en-US" b="1" dirty="0">
              <a:effectLst>
                <a:outerShdw blurRad="38100" dist="38100" dir="2700000" algn="tl">
                  <a:srgbClr val="000000">
                    <a:alpha val="43137"/>
                  </a:srgbClr>
                </a:outerShdw>
              </a:effectLst>
            </a:endParaRPr>
          </a:p>
        </p:txBody>
      </p:sp>
      <p:sp>
        <p:nvSpPr>
          <p:cNvPr id="9" name="Rounded Rectangle 8"/>
          <p:cNvSpPr/>
          <p:nvPr/>
        </p:nvSpPr>
        <p:spPr>
          <a:xfrm>
            <a:off x="55626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Endurance</a:t>
            </a:r>
            <a:endParaRPr lang="en-US" sz="2400" b="1" dirty="0">
              <a:effectLst>
                <a:outerShdw blurRad="38100" dist="38100" dir="2700000" algn="tl">
                  <a:srgbClr val="000000">
                    <a:alpha val="43137"/>
                  </a:srgbClr>
                </a:outerShdw>
              </a:effectLst>
            </a:endParaRPr>
          </a:p>
        </p:txBody>
      </p:sp>
      <p:grpSp>
        <p:nvGrpSpPr>
          <p:cNvPr id="13" name="Group 12"/>
          <p:cNvGrpSpPr/>
          <p:nvPr/>
        </p:nvGrpSpPr>
        <p:grpSpPr>
          <a:xfrm>
            <a:off x="5486400" y="2667000"/>
            <a:ext cx="2914650" cy="3316671"/>
            <a:chOff x="5486400" y="2667000"/>
            <a:chExt cx="2914650" cy="3316671"/>
          </a:xfrm>
        </p:grpSpPr>
        <p:pic>
          <p:nvPicPr>
            <p:cNvPr id="37890" name="Picture 2"/>
            <p:cNvPicPr>
              <a:picLocks noChangeAspect="1" noChangeArrowheads="1"/>
            </p:cNvPicPr>
            <p:nvPr/>
          </p:nvPicPr>
          <p:blipFill>
            <a:blip r:embed="rId2"/>
            <a:srcRect/>
            <a:stretch>
              <a:fillRect/>
            </a:stretch>
          </p:blipFill>
          <p:spPr bwMode="auto">
            <a:xfrm>
              <a:off x="5486400" y="2667000"/>
              <a:ext cx="2914650" cy="3316671"/>
            </a:xfrm>
            <a:prstGeom prst="rect">
              <a:avLst/>
            </a:prstGeom>
            <a:noFill/>
            <a:ln w="9525">
              <a:noFill/>
              <a:miter lim="800000"/>
              <a:headEnd/>
              <a:tailEnd/>
            </a:ln>
            <a:effectLst/>
          </p:spPr>
        </p:pic>
        <p:sp>
          <p:nvSpPr>
            <p:cNvPr id="11" name="TextBox 10"/>
            <p:cNvSpPr txBox="1"/>
            <p:nvPr/>
          </p:nvSpPr>
          <p:spPr>
            <a:xfrm>
              <a:off x="5638800" y="5486400"/>
              <a:ext cx="534121" cy="338554"/>
            </a:xfrm>
            <a:prstGeom prst="rect">
              <a:avLst/>
            </a:prstGeom>
            <a:noFill/>
          </p:spPr>
          <p:txBody>
            <a:bodyPr wrap="none" rtlCol="0">
              <a:spAutoFit/>
            </a:bodyPr>
            <a:lstStyle/>
            <a:p>
              <a:r>
                <a:rPr lang="ar-SY" sz="1600" dirty="0" smtClean="0"/>
                <a:t>البقرة</a:t>
              </a:r>
              <a:endParaRPr lang="en-US" sz="16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err="1" smtClean="0">
                <a:effectLst>
                  <a:outerShdw blurRad="38100" dist="38100" dir="2700000" algn="tl">
                    <a:srgbClr val="000000">
                      <a:alpha val="43137"/>
                    </a:srgbClr>
                  </a:outerShdw>
                </a:effectLst>
              </a:rPr>
              <a:t>Sawm</a:t>
            </a:r>
            <a:endParaRPr lang="en-US" sz="2800" b="1" dirty="0">
              <a:effectLst>
                <a:outerShdw blurRad="38100" dist="38100" dir="2700000" algn="tl">
                  <a:srgbClr val="000000">
                    <a:alpha val="43137"/>
                  </a:srgbClr>
                </a:outerShdw>
              </a:effectLst>
            </a:endParaRPr>
          </a:p>
        </p:txBody>
      </p:sp>
      <p:sp>
        <p:nvSpPr>
          <p:cNvPr id="15" name="Rounded Rectangle 14"/>
          <p:cNvSpPr/>
          <p:nvPr/>
        </p:nvSpPr>
        <p:spPr>
          <a:xfrm>
            <a:off x="4114800" y="1905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Self-Control</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685800" y="2743200"/>
            <a:ext cx="4267199" cy="369331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O you who believe! Observing </a:t>
            </a:r>
            <a:r>
              <a:rPr lang="en-US" b="1" i="1" dirty="0" smtClean="0">
                <a:effectLst>
                  <a:outerShdw blurRad="38100" dist="38100" dir="2700000" algn="tl">
                    <a:srgbClr val="000000">
                      <a:alpha val="43137"/>
                    </a:srgbClr>
                  </a:outerShdw>
                </a:effectLst>
              </a:rPr>
              <a:t>As-</a:t>
            </a:r>
            <a:r>
              <a:rPr lang="en-US" b="1" i="1" dirty="0" err="1" smtClean="0">
                <a:effectLst>
                  <a:outerShdw blurRad="38100" dist="38100" dir="2700000" algn="tl">
                    <a:srgbClr val="000000">
                      <a:alpha val="43137"/>
                    </a:srgbClr>
                  </a:outerShdw>
                </a:effectLst>
              </a:rPr>
              <a:t>Sawm</a:t>
            </a:r>
            <a:r>
              <a:rPr lang="en-US" b="1" i="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(the fasting)</a:t>
            </a:r>
            <a:r>
              <a:rPr lang="en-US" b="1" baseline="300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is prescribed for you as it was prescribed for those before you, that you may become the pious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for a fixed number of days, but if any of you is ill or on a journey, the same number (should be made up) from other days. And as for those who can </a:t>
            </a:r>
            <a:r>
              <a:rPr lang="en-US" b="1" u="sng" dirty="0" smtClean="0">
                <a:effectLst>
                  <a:outerShdw blurRad="38100" dist="38100" dir="2700000" algn="tl">
                    <a:srgbClr val="000000">
                      <a:alpha val="43137"/>
                    </a:srgbClr>
                  </a:outerShdw>
                </a:effectLst>
              </a:rPr>
              <a:t>fast with difficulty</a:t>
            </a:r>
            <a:r>
              <a:rPr lang="en-US" b="1" dirty="0" smtClean="0">
                <a:effectLst>
                  <a:outerShdw blurRad="38100" dist="38100" dir="2700000" algn="tl">
                    <a:srgbClr val="000000">
                      <a:alpha val="43137"/>
                    </a:srgbClr>
                  </a:outerShdw>
                </a:effectLst>
              </a:rPr>
              <a:t>, they have (a choice either to fast or) to feed a poor person. But whoever does good of his own accord, it is better for him. And that you fast is better for you if only you know.</a:t>
            </a:r>
            <a:endParaRPr lang="en-US" b="1" dirty="0">
              <a:effectLst>
                <a:outerShdw blurRad="38100" dist="38100" dir="2700000" algn="tl">
                  <a:srgbClr val="000000">
                    <a:alpha val="43137"/>
                  </a:srgbClr>
                </a:outerShdw>
              </a:effectLst>
            </a:endParaRPr>
          </a:p>
        </p:txBody>
      </p:sp>
      <p:grpSp>
        <p:nvGrpSpPr>
          <p:cNvPr id="3" name="Group 12"/>
          <p:cNvGrpSpPr/>
          <p:nvPr/>
        </p:nvGrpSpPr>
        <p:grpSpPr>
          <a:xfrm>
            <a:off x="5486400" y="2667000"/>
            <a:ext cx="2914650" cy="3316671"/>
            <a:chOff x="5486400" y="2667000"/>
            <a:chExt cx="2914650" cy="3316671"/>
          </a:xfrm>
        </p:grpSpPr>
        <p:pic>
          <p:nvPicPr>
            <p:cNvPr id="37890" name="Picture 2"/>
            <p:cNvPicPr>
              <a:picLocks noChangeAspect="1" noChangeArrowheads="1"/>
            </p:cNvPicPr>
            <p:nvPr/>
          </p:nvPicPr>
          <p:blipFill>
            <a:blip r:embed="rId2"/>
            <a:srcRect/>
            <a:stretch>
              <a:fillRect/>
            </a:stretch>
          </p:blipFill>
          <p:spPr bwMode="auto">
            <a:xfrm>
              <a:off x="5486400" y="2667000"/>
              <a:ext cx="2914650" cy="3316671"/>
            </a:xfrm>
            <a:prstGeom prst="rect">
              <a:avLst/>
            </a:prstGeom>
            <a:noFill/>
            <a:ln w="9525">
              <a:noFill/>
              <a:miter lim="800000"/>
              <a:headEnd/>
              <a:tailEnd/>
            </a:ln>
            <a:effectLst/>
          </p:spPr>
        </p:pic>
        <p:sp>
          <p:nvSpPr>
            <p:cNvPr id="11" name="TextBox 10"/>
            <p:cNvSpPr txBox="1"/>
            <p:nvPr/>
          </p:nvSpPr>
          <p:spPr>
            <a:xfrm>
              <a:off x="5638800" y="5486400"/>
              <a:ext cx="534121" cy="338554"/>
            </a:xfrm>
            <a:prstGeom prst="rect">
              <a:avLst/>
            </a:prstGeom>
            <a:noFill/>
          </p:spPr>
          <p:txBody>
            <a:bodyPr wrap="none" rtlCol="0">
              <a:spAutoFit/>
            </a:bodyPr>
            <a:lstStyle/>
            <a:p>
              <a:r>
                <a:rPr lang="ar-SY" sz="1600" dirty="0" smtClean="0"/>
                <a:t>البقرة</a:t>
              </a:r>
              <a:endParaRPr lang="en-US" sz="16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609600" y="1905000"/>
            <a:ext cx="18288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Hajj</a:t>
            </a:r>
            <a:endParaRPr lang="en-US" sz="2800" b="1" dirty="0">
              <a:effectLst>
                <a:outerShdw blurRad="38100" dist="38100" dir="2700000" algn="tl">
                  <a:srgbClr val="000000">
                    <a:alpha val="43137"/>
                  </a:srgbClr>
                </a:outerShdw>
              </a:effectLst>
            </a:endParaRPr>
          </a:p>
        </p:txBody>
      </p:sp>
      <p:pic>
        <p:nvPicPr>
          <p:cNvPr id="9" name="Picture 5" descr="Image:Kabaa.jpg">
            <a:hlinkClick r:id="rId2"/>
          </p:cNvPr>
          <p:cNvPicPr>
            <a:picLocks noGrp="1" noChangeAspect="1" noChangeArrowheads="1"/>
          </p:cNvPicPr>
          <p:nvPr>
            <p:ph sz="half" idx="4294967295"/>
          </p:nvPr>
        </p:nvPicPr>
        <p:blipFill>
          <a:blip r:embed="rId3"/>
          <a:srcRect/>
          <a:stretch>
            <a:fillRect/>
          </a:stretch>
        </p:blipFill>
        <p:spPr>
          <a:xfrm>
            <a:off x="4267200" y="2286000"/>
            <a:ext cx="4267200" cy="3436938"/>
          </a:xfrm>
          <a:prstGeom prst="rect">
            <a:avLst/>
          </a:prstGeom>
        </p:spPr>
      </p:pic>
      <p:sp>
        <p:nvSpPr>
          <p:cNvPr id="10" name="Rounded Rectangle 9"/>
          <p:cNvSpPr/>
          <p:nvPr/>
        </p:nvSpPr>
        <p:spPr>
          <a:xfrm>
            <a:off x="609600" y="28956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Equality</a:t>
            </a:r>
            <a:endParaRPr lang="en-US" sz="2400" b="1" dirty="0">
              <a:effectLst>
                <a:outerShdw blurRad="38100" dist="38100" dir="2700000" algn="tl">
                  <a:srgbClr val="000000">
                    <a:alpha val="43137"/>
                  </a:srgbClr>
                </a:outerShdw>
              </a:effectLst>
            </a:endParaRPr>
          </a:p>
        </p:txBody>
      </p:sp>
      <p:sp>
        <p:nvSpPr>
          <p:cNvPr id="12" name="Rounded Rectangle 11"/>
          <p:cNvSpPr/>
          <p:nvPr/>
        </p:nvSpPr>
        <p:spPr>
          <a:xfrm>
            <a:off x="609600" y="35814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Humbleness</a:t>
            </a:r>
            <a:endParaRPr lang="en-US" sz="2400" b="1" dirty="0">
              <a:effectLst>
                <a:outerShdw blurRad="38100" dist="38100" dir="2700000" algn="tl">
                  <a:srgbClr val="000000">
                    <a:alpha val="43137"/>
                  </a:srgbClr>
                </a:outerShdw>
              </a:effectLst>
            </a:endParaRPr>
          </a:p>
        </p:txBody>
      </p:sp>
      <p:sp>
        <p:nvSpPr>
          <p:cNvPr id="13" name="Rounded Rectangle 12"/>
          <p:cNvSpPr/>
          <p:nvPr/>
        </p:nvSpPr>
        <p:spPr>
          <a:xfrm>
            <a:off x="609600" y="4267200"/>
            <a:ext cx="2362200"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Belonging to Ummah</a:t>
            </a:r>
            <a:endParaRPr lang="en-US" sz="2400" b="1" dirty="0">
              <a:effectLst>
                <a:outerShdw blurRad="38100" dist="38100" dir="2700000" algn="tl">
                  <a:srgbClr val="000000">
                    <a:alpha val="43137"/>
                  </a:srgbClr>
                </a:outerShdw>
              </a:effectLst>
            </a:endParaRPr>
          </a:p>
        </p:txBody>
      </p:sp>
      <p:sp>
        <p:nvSpPr>
          <p:cNvPr id="14" name="Rounded Rectangle 13"/>
          <p:cNvSpPr/>
          <p:nvPr/>
        </p:nvSpPr>
        <p:spPr>
          <a:xfrm>
            <a:off x="609600" y="51054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Endurance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br>
              <a:rPr lang="en-US" dirty="0" smtClean="0"/>
            </a:br>
            <a:r>
              <a:rPr lang="en-US" dirty="0" smtClean="0"/>
              <a:t>through Worship</a:t>
            </a:r>
            <a:endParaRPr lang="en-US" dirty="0"/>
          </a:p>
        </p:txBody>
      </p:sp>
      <p:sp>
        <p:nvSpPr>
          <p:cNvPr id="7" name="Rounded Rectangle 6"/>
          <p:cNvSpPr/>
          <p:nvPr/>
        </p:nvSpPr>
        <p:spPr>
          <a:xfrm>
            <a:off x="457200" y="1600200"/>
            <a:ext cx="2895600" cy="6858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1">
              <a:buNone/>
            </a:pPr>
            <a:r>
              <a:rPr lang="en-US" sz="3200" b="1" dirty="0" smtClean="0">
                <a:effectLst>
                  <a:outerShdw blurRad="38100" dist="38100" dir="2700000" algn="tl">
                    <a:srgbClr val="000000">
                      <a:alpha val="43137"/>
                    </a:srgbClr>
                  </a:outerShdw>
                </a:effectLst>
              </a:rPr>
              <a:t>Dress Code</a:t>
            </a:r>
            <a:endParaRPr lang="en-US" sz="2800" b="1" dirty="0">
              <a:effectLst>
                <a:outerShdw blurRad="38100" dist="38100" dir="2700000" algn="tl">
                  <a:srgbClr val="000000">
                    <a:alpha val="43137"/>
                  </a:srgbClr>
                </a:outerShdw>
              </a:effectLst>
            </a:endParaRPr>
          </a:p>
        </p:txBody>
      </p:sp>
      <p:sp>
        <p:nvSpPr>
          <p:cNvPr id="10" name="Rounded Rectangle 9"/>
          <p:cNvSpPr/>
          <p:nvPr/>
        </p:nvSpPr>
        <p:spPr>
          <a:xfrm>
            <a:off x="3505200" y="1600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Modesty</a:t>
            </a:r>
            <a:endParaRPr lang="en-US" sz="2400" b="1" dirty="0">
              <a:effectLst>
                <a:outerShdw blurRad="38100" dist="38100" dir="2700000" algn="tl">
                  <a:srgbClr val="000000">
                    <a:alpha val="43137"/>
                  </a:srgbClr>
                </a:outerShdw>
              </a:effectLst>
            </a:endParaRPr>
          </a:p>
        </p:txBody>
      </p:sp>
      <p:grpSp>
        <p:nvGrpSpPr>
          <p:cNvPr id="15" name="Group 14"/>
          <p:cNvGrpSpPr/>
          <p:nvPr/>
        </p:nvGrpSpPr>
        <p:grpSpPr>
          <a:xfrm>
            <a:off x="6096000" y="1447800"/>
            <a:ext cx="2762250" cy="4953001"/>
            <a:chOff x="6172200" y="1447800"/>
            <a:chExt cx="2762250" cy="4953001"/>
          </a:xfrm>
        </p:grpSpPr>
        <p:pic>
          <p:nvPicPr>
            <p:cNvPr id="102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6172200" y="1447800"/>
              <a:ext cx="2762250" cy="4953001"/>
            </a:xfrm>
            <a:prstGeom prst="rect">
              <a:avLst/>
            </a:prstGeom>
            <a:noFill/>
          </p:spPr>
        </p:pic>
        <p:sp>
          <p:nvSpPr>
            <p:cNvPr id="11" name="TextBox 10"/>
            <p:cNvSpPr txBox="1"/>
            <p:nvPr/>
          </p:nvSpPr>
          <p:spPr>
            <a:xfrm>
              <a:off x="6400800" y="5791200"/>
              <a:ext cx="548548" cy="369332"/>
            </a:xfrm>
            <a:prstGeom prst="rect">
              <a:avLst/>
            </a:prstGeom>
            <a:noFill/>
          </p:spPr>
          <p:txBody>
            <a:bodyPr wrap="none" rtlCol="0">
              <a:spAutoFit/>
            </a:bodyPr>
            <a:lstStyle/>
            <a:p>
              <a:r>
                <a:rPr lang="ar-SY" dirty="0" smtClean="0"/>
                <a:t>النور</a:t>
              </a:r>
              <a:endParaRPr lang="en-US" dirty="0"/>
            </a:p>
          </p:txBody>
        </p:sp>
      </p:grpSp>
      <p:sp>
        <p:nvSpPr>
          <p:cNvPr id="16" name="TextBox 15"/>
          <p:cNvSpPr txBox="1"/>
          <p:nvPr/>
        </p:nvSpPr>
        <p:spPr>
          <a:xfrm>
            <a:off x="914400" y="2514601"/>
            <a:ext cx="4953000" cy="3416320"/>
          </a:xfrm>
          <a:prstGeom prst="rect">
            <a:avLst/>
          </a:prstGeom>
          <a:noFill/>
        </p:spPr>
        <p:txBody>
          <a:bodyPr wrap="square" rtlCol="0">
            <a:spAutoFit/>
          </a:bodyPr>
          <a:lstStyle/>
          <a:p>
            <a:r>
              <a:rPr lang="en-US" b="1" dirty="0" smtClean="0"/>
              <a:t>And tell the believing women to lower their gaze (from looking at forbidden things), and protect their private parts (from illegal sexual acts) and not to show off their adornment except only that which is apparent, and to draw their veils all over their folds</a:t>
            </a:r>
            <a:r>
              <a:rPr lang="ar-SY" b="1" dirty="0" smtClean="0"/>
              <a:t>) </a:t>
            </a:r>
            <a:r>
              <a:rPr lang="en-US" b="1" dirty="0" smtClean="0"/>
              <a:t>faces, necks and bosoms) and not to reveal their adornment except to their husbands, or their father…. </a:t>
            </a:r>
          </a:p>
          <a:p>
            <a:r>
              <a:rPr lang="en-US" b="1" dirty="0" smtClean="0"/>
              <a:t>And let them not stamp their feet so as to reveal what they hide of their adornment. And all of you beg Allah to forgive you all, O believers, that you may be successful.</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 Identity</a:t>
            </a:r>
            <a:endParaRPr lang="en-US" dirty="0"/>
          </a:p>
        </p:txBody>
      </p:sp>
      <p:sp>
        <p:nvSpPr>
          <p:cNvPr id="8" name="Rounded Rectangle 7"/>
          <p:cNvSpPr/>
          <p:nvPr/>
        </p:nvSpPr>
        <p:spPr>
          <a:xfrm>
            <a:off x="3048000" y="1981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Self-Control</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6172200" y="2286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Endurance</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838200" y="4572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Patience</a:t>
            </a:r>
            <a:endParaRPr lang="en-US" sz="2400" b="1" dirty="0">
              <a:effectLst>
                <a:outerShdw blurRad="38100" dist="38100" dir="2700000" algn="tl">
                  <a:srgbClr val="000000">
                    <a:alpha val="43137"/>
                  </a:srgbClr>
                </a:outerShdw>
              </a:effectLst>
            </a:endParaRPr>
          </a:p>
        </p:txBody>
      </p:sp>
      <p:sp>
        <p:nvSpPr>
          <p:cNvPr id="11" name="Rounded Rectangle 10"/>
          <p:cNvSpPr/>
          <p:nvPr/>
        </p:nvSpPr>
        <p:spPr>
          <a:xfrm>
            <a:off x="5562600" y="1524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Selflessness</a:t>
            </a:r>
            <a:endParaRPr lang="en-US" sz="2400" b="1" dirty="0">
              <a:effectLst>
                <a:outerShdw blurRad="38100" dist="38100" dir="2700000" algn="tl">
                  <a:srgbClr val="000000">
                    <a:alpha val="43137"/>
                  </a:srgbClr>
                </a:outerShdw>
              </a:effectLst>
            </a:endParaRPr>
          </a:p>
        </p:txBody>
      </p:sp>
      <p:sp>
        <p:nvSpPr>
          <p:cNvPr id="12" name="Rounded Rectangle 11"/>
          <p:cNvSpPr/>
          <p:nvPr/>
        </p:nvSpPr>
        <p:spPr>
          <a:xfrm>
            <a:off x="4800600" y="3048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Generosity</a:t>
            </a:r>
            <a:endParaRPr lang="en-US" sz="2400" b="1" dirty="0">
              <a:effectLst>
                <a:outerShdw blurRad="38100" dist="38100" dir="2700000" algn="tl">
                  <a:srgbClr val="000000">
                    <a:alpha val="43137"/>
                  </a:srgbClr>
                </a:outerShdw>
              </a:effectLst>
            </a:endParaRPr>
          </a:p>
        </p:txBody>
      </p:sp>
      <p:sp>
        <p:nvSpPr>
          <p:cNvPr id="13" name="Rounded Rectangle 12"/>
          <p:cNvSpPr/>
          <p:nvPr/>
        </p:nvSpPr>
        <p:spPr>
          <a:xfrm>
            <a:off x="457200" y="5334000"/>
            <a:ext cx="2209800"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Commitment</a:t>
            </a:r>
          </a:p>
          <a:p>
            <a:pPr algn="ctr"/>
            <a:r>
              <a:rPr lang="en-US" sz="2400" b="1" dirty="0" smtClean="0">
                <a:effectLst>
                  <a:outerShdw blurRad="38100" dist="38100" dir="2700000" algn="tl">
                    <a:srgbClr val="000000">
                      <a:alpha val="43137"/>
                    </a:srgbClr>
                  </a:outerShdw>
                </a:effectLst>
              </a:rPr>
              <a:t>Dedication</a:t>
            </a:r>
            <a:endParaRPr lang="en-US" sz="2400" b="1" dirty="0">
              <a:effectLst>
                <a:outerShdw blurRad="38100" dist="38100" dir="2700000" algn="tl">
                  <a:srgbClr val="000000">
                    <a:alpha val="43137"/>
                  </a:srgbClr>
                </a:outerShdw>
              </a:effectLst>
            </a:endParaRPr>
          </a:p>
        </p:txBody>
      </p:sp>
      <p:sp>
        <p:nvSpPr>
          <p:cNvPr id="14" name="Rounded Rectangle 13"/>
          <p:cNvSpPr/>
          <p:nvPr/>
        </p:nvSpPr>
        <p:spPr>
          <a:xfrm>
            <a:off x="762000" y="2667000"/>
            <a:ext cx="3276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Leadership</a:t>
            </a:r>
          </a:p>
          <a:p>
            <a:pPr algn="ctr"/>
            <a:r>
              <a:rPr lang="en-US" sz="2400" b="1" dirty="0" smtClean="0">
                <a:effectLst>
                  <a:outerShdw blurRad="38100" dist="38100" dir="2700000" algn="tl">
                    <a:srgbClr val="000000">
                      <a:alpha val="43137"/>
                    </a:srgbClr>
                  </a:outerShdw>
                </a:effectLst>
              </a:rPr>
              <a:t>Following Leaders</a:t>
            </a:r>
            <a:endParaRPr lang="en-US" sz="2400" b="1" dirty="0">
              <a:effectLst>
                <a:outerShdw blurRad="38100" dist="38100" dir="2700000" algn="tl">
                  <a:srgbClr val="000000">
                    <a:alpha val="43137"/>
                  </a:srgbClr>
                </a:outerShdw>
              </a:effectLst>
            </a:endParaRPr>
          </a:p>
        </p:txBody>
      </p:sp>
      <p:sp>
        <p:nvSpPr>
          <p:cNvPr id="15" name="Rounded Rectangle 14"/>
          <p:cNvSpPr/>
          <p:nvPr/>
        </p:nvSpPr>
        <p:spPr>
          <a:xfrm>
            <a:off x="4495800" y="5410200"/>
            <a:ext cx="4038600" cy="6858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Being Considerate of Others</a:t>
            </a:r>
            <a:endParaRPr lang="en-US" sz="2400" b="1" dirty="0">
              <a:effectLst>
                <a:outerShdw blurRad="38100" dist="38100" dir="2700000" algn="tl">
                  <a:srgbClr val="000000">
                    <a:alpha val="43137"/>
                  </a:srgbClr>
                </a:outerShdw>
              </a:effectLst>
            </a:endParaRPr>
          </a:p>
        </p:txBody>
      </p:sp>
      <p:sp>
        <p:nvSpPr>
          <p:cNvPr id="16" name="Rounded Rectangle 15"/>
          <p:cNvSpPr/>
          <p:nvPr/>
        </p:nvSpPr>
        <p:spPr>
          <a:xfrm>
            <a:off x="228600" y="16764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Punctuality</a:t>
            </a:r>
            <a:endParaRPr lang="en-US" sz="2400" b="1" dirty="0">
              <a:effectLst>
                <a:outerShdw blurRad="38100" dist="38100" dir="2700000" algn="tl">
                  <a:srgbClr val="000000">
                    <a:alpha val="43137"/>
                  </a:srgbClr>
                </a:outerShdw>
              </a:effectLst>
            </a:endParaRPr>
          </a:p>
        </p:txBody>
      </p:sp>
      <p:sp>
        <p:nvSpPr>
          <p:cNvPr id="17" name="Rounded Rectangle 16"/>
          <p:cNvSpPr/>
          <p:nvPr/>
        </p:nvSpPr>
        <p:spPr>
          <a:xfrm>
            <a:off x="6172200" y="3810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Cleanliness</a:t>
            </a:r>
            <a:endParaRPr lang="en-US" sz="2400" b="1" dirty="0">
              <a:effectLst>
                <a:outerShdw blurRad="38100" dist="38100" dir="2700000" algn="tl">
                  <a:srgbClr val="000000">
                    <a:alpha val="43137"/>
                  </a:srgbClr>
                </a:outerShdw>
              </a:effectLst>
            </a:endParaRPr>
          </a:p>
        </p:txBody>
      </p:sp>
      <p:sp>
        <p:nvSpPr>
          <p:cNvPr id="18" name="Rounded Rectangle 17"/>
          <p:cNvSpPr/>
          <p:nvPr/>
        </p:nvSpPr>
        <p:spPr>
          <a:xfrm>
            <a:off x="3276600" y="3810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
        <p:nvSpPr>
          <p:cNvPr id="19" name="Rounded Rectangle 18"/>
          <p:cNvSpPr/>
          <p:nvPr/>
        </p:nvSpPr>
        <p:spPr>
          <a:xfrm>
            <a:off x="457200" y="3810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Independence</a:t>
            </a:r>
            <a:endParaRPr lang="en-US" sz="2400" b="1" dirty="0">
              <a:effectLst>
                <a:outerShdw blurRad="38100" dist="38100" dir="2700000" algn="tl">
                  <a:srgbClr val="000000">
                    <a:alpha val="43137"/>
                  </a:srgbClr>
                </a:outerShdw>
              </a:effectLst>
            </a:endParaRPr>
          </a:p>
        </p:txBody>
      </p:sp>
      <p:sp>
        <p:nvSpPr>
          <p:cNvPr id="20" name="Rounded Rectangle 19"/>
          <p:cNvSpPr/>
          <p:nvPr/>
        </p:nvSpPr>
        <p:spPr>
          <a:xfrm>
            <a:off x="6172200" y="4648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Humbleness</a:t>
            </a:r>
            <a:endParaRPr lang="en-US" sz="2400" b="1" dirty="0">
              <a:effectLst>
                <a:outerShdw blurRad="38100" dist="38100" dir="2700000" algn="tl">
                  <a:srgbClr val="000000">
                    <a:alpha val="43137"/>
                  </a:srgbClr>
                </a:outerShdw>
              </a:effectLst>
            </a:endParaRPr>
          </a:p>
        </p:txBody>
      </p:sp>
      <p:sp>
        <p:nvSpPr>
          <p:cNvPr id="21" name="Rounded Rectangle 20"/>
          <p:cNvSpPr/>
          <p:nvPr/>
        </p:nvSpPr>
        <p:spPr>
          <a:xfrm>
            <a:off x="3505200" y="45720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Dignity</a:t>
            </a:r>
            <a:endParaRPr lang="en-US" sz="2400" b="1" dirty="0">
              <a:effectLst>
                <a:outerShdw blurRad="38100" dist="38100" dir="2700000" algn="tl">
                  <a:srgbClr val="000000">
                    <a:alpha val="43137"/>
                  </a:srgbClr>
                </a:outerShdw>
              </a:effectLst>
            </a:endParaRPr>
          </a:p>
        </p:txBody>
      </p:sp>
      <p:sp>
        <p:nvSpPr>
          <p:cNvPr id="22" name="Rounded Rectangle 21"/>
          <p:cNvSpPr/>
          <p:nvPr/>
        </p:nvSpPr>
        <p:spPr>
          <a:xfrm>
            <a:off x="2819400" y="5486400"/>
            <a:ext cx="14478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Modesty</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4000" b="1" dirty="0" smtClean="0">
                <a:solidFill>
                  <a:srgbClr val="C00000"/>
                </a:solidFill>
                <a:effectLst>
                  <a:outerShdw blurRad="38100" dist="38100" dir="2700000" algn="tl">
                    <a:srgbClr val="000000">
                      <a:alpha val="43137"/>
                    </a:srgbClr>
                  </a:outerShdw>
                </a:effectLst>
              </a:rPr>
              <a:t>Character</a:t>
            </a:r>
          </a:p>
          <a:p>
            <a:pPr lvl="1"/>
            <a:r>
              <a:rPr lang="en-US" sz="3600" b="1" dirty="0" smtClean="0">
                <a:effectLst>
                  <a:outerShdw blurRad="38100" dist="38100" dir="2700000" algn="tl">
                    <a:srgbClr val="000000">
                      <a:alpha val="43137"/>
                    </a:srgbClr>
                  </a:outerShdw>
                </a:effectLst>
              </a:rPr>
              <a:t>Absorb Islamic teaching into our personality</a:t>
            </a:r>
            <a:endParaRPr lang="en-US" sz="4000" b="1" dirty="0" smtClean="0">
              <a:effectLst>
                <a:outerShdw blurRad="38100" dist="38100" dir="2700000" algn="tl">
                  <a:srgbClr val="000000">
                    <a:alpha val="43137"/>
                  </a:srgbClr>
                </a:outerShdw>
              </a:effectLst>
            </a:endParaRPr>
          </a:p>
          <a:p>
            <a:r>
              <a:rPr lang="en-US" sz="4000" b="1" dirty="0" smtClean="0">
                <a:solidFill>
                  <a:srgbClr val="C00000"/>
                </a:solidFill>
                <a:effectLst>
                  <a:outerShdw blurRad="38100" dist="38100" dir="2700000" algn="tl">
                    <a:srgbClr val="000000">
                      <a:alpha val="43137"/>
                    </a:srgbClr>
                  </a:outerShdw>
                </a:effectLst>
              </a:rPr>
              <a:t>Behavior</a:t>
            </a:r>
          </a:p>
          <a:p>
            <a:pPr lvl="1"/>
            <a:r>
              <a:rPr lang="en-US" sz="3600" b="1" dirty="0" smtClean="0">
                <a:effectLst>
                  <a:outerShdw blurRad="38100" dist="38100" dir="2700000" algn="tl">
                    <a:srgbClr val="000000">
                      <a:alpha val="43137"/>
                    </a:srgbClr>
                  </a:outerShdw>
                </a:effectLst>
              </a:rPr>
              <a:t>Act according to Islamic morals and ethics</a:t>
            </a:r>
            <a:endParaRPr lang="en-US" sz="4000" b="1" dirty="0" smtClean="0">
              <a:effectLst>
                <a:outerShdw blurRad="38100" dist="38100" dir="2700000" algn="tl">
                  <a:srgbClr val="000000">
                    <a:alpha val="43137"/>
                  </a:srgbClr>
                </a:outerShdw>
              </a:effectLst>
            </a:endParaRPr>
          </a:p>
          <a:p>
            <a:r>
              <a:rPr lang="en-US" sz="4000" b="1" dirty="0" smtClean="0">
                <a:solidFill>
                  <a:srgbClr val="C00000"/>
                </a:solidFill>
                <a:effectLst>
                  <a:outerShdw blurRad="38100" dist="38100" dir="2700000" algn="tl">
                    <a:srgbClr val="000000">
                      <a:alpha val="43137"/>
                    </a:srgbClr>
                  </a:outerShdw>
                </a:effectLst>
              </a:rPr>
              <a:t>Appearance</a:t>
            </a:r>
          </a:p>
          <a:p>
            <a:pPr lvl="1"/>
            <a:r>
              <a:rPr lang="en-US" sz="3600" b="1" dirty="0" smtClean="0">
                <a:effectLst>
                  <a:outerShdw blurRad="38100" dist="38100" dir="2700000" algn="tl">
                    <a:srgbClr val="000000">
                      <a:alpha val="43137"/>
                    </a:srgbClr>
                  </a:outerShdw>
                </a:effectLst>
              </a:rPr>
              <a:t>The Islamic “look” in modesty and cleanliness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24200" y="152400"/>
            <a:ext cx="28194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Islam</a:t>
            </a:r>
            <a:endParaRPr lang="en-US" sz="3200" b="1" dirty="0">
              <a:effectLst>
                <a:outerShdw blurRad="38100" dist="38100" dir="2700000" algn="tl">
                  <a:srgbClr val="000000">
                    <a:alpha val="43137"/>
                  </a:srgbClr>
                </a:outerShdw>
              </a:effectLst>
            </a:endParaRPr>
          </a:p>
        </p:txBody>
      </p:sp>
      <p:sp>
        <p:nvSpPr>
          <p:cNvPr id="6" name="Rounded Rectangle 5"/>
          <p:cNvSpPr/>
          <p:nvPr/>
        </p:nvSpPr>
        <p:spPr>
          <a:xfrm>
            <a:off x="3276600" y="1981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Muslim</a:t>
            </a:r>
            <a:endParaRPr lang="en-US" sz="2400" b="1" dirty="0">
              <a:effectLst>
                <a:outerShdw blurRad="38100" dist="38100" dir="2700000" algn="tl">
                  <a:srgbClr val="000000">
                    <a:alpha val="43137"/>
                  </a:srgbClr>
                </a:outerShdw>
              </a:effectLst>
            </a:endParaRPr>
          </a:p>
        </p:txBody>
      </p:sp>
      <p:sp>
        <p:nvSpPr>
          <p:cNvPr id="12" name="Down Arrow 11"/>
          <p:cNvSpPr/>
          <p:nvPr/>
        </p:nvSpPr>
        <p:spPr>
          <a:xfrm>
            <a:off x="4267200" y="26670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3" name="Rounded Rectangle 12"/>
          <p:cNvSpPr/>
          <p:nvPr/>
        </p:nvSpPr>
        <p:spPr>
          <a:xfrm>
            <a:off x="3124200" y="4572000"/>
            <a:ext cx="2971800" cy="914400"/>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Islamic Identity</a:t>
            </a:r>
          </a:p>
          <a:p>
            <a:pPr algn="ctr"/>
            <a:r>
              <a:rPr lang="en-US" sz="2000" b="1" dirty="0" smtClean="0">
                <a:effectLst>
                  <a:outerShdw blurRad="38100" dist="38100" dir="2700000" algn="tl">
                    <a:srgbClr val="000000">
                      <a:alpha val="43137"/>
                    </a:srgbClr>
                  </a:outerShdw>
                </a:effectLst>
              </a:rPr>
              <a:t>Character Transformation</a:t>
            </a:r>
            <a:endParaRPr lang="en-US" sz="2000" b="1" dirty="0">
              <a:effectLst>
                <a:outerShdw blurRad="38100" dist="38100" dir="2700000" algn="tl">
                  <a:srgbClr val="000000">
                    <a:alpha val="43137"/>
                  </a:srgbClr>
                </a:outerShdw>
              </a:effectLst>
            </a:endParaRPr>
          </a:p>
        </p:txBody>
      </p:sp>
      <p:sp>
        <p:nvSpPr>
          <p:cNvPr id="14" name="Down Arrow Callout 13"/>
          <p:cNvSpPr/>
          <p:nvPr/>
        </p:nvSpPr>
        <p:spPr>
          <a:xfrm>
            <a:off x="3200400" y="914400"/>
            <a:ext cx="1143000" cy="990600"/>
          </a:xfrm>
          <a:prstGeom prst="downArrowCallou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Creed</a:t>
            </a:r>
          </a:p>
          <a:p>
            <a:pPr algn="ctr"/>
            <a:r>
              <a:rPr lang="ar-SY" b="1" dirty="0" smtClean="0">
                <a:effectLst>
                  <a:outerShdw blurRad="38100" dist="38100" dir="2700000" algn="tl">
                    <a:srgbClr val="000000">
                      <a:alpha val="43137"/>
                    </a:srgbClr>
                  </a:outerShdw>
                </a:effectLst>
              </a:rPr>
              <a:t>العقيدة</a:t>
            </a:r>
            <a:endParaRPr lang="en-US" b="1" dirty="0">
              <a:effectLst>
                <a:outerShdw blurRad="38100" dist="38100" dir="2700000" algn="tl">
                  <a:srgbClr val="000000">
                    <a:alpha val="43137"/>
                  </a:srgbClr>
                </a:outerShdw>
              </a:effectLst>
            </a:endParaRPr>
          </a:p>
        </p:txBody>
      </p:sp>
      <p:sp>
        <p:nvSpPr>
          <p:cNvPr id="15" name="Down Arrow Callout 14"/>
          <p:cNvSpPr/>
          <p:nvPr/>
        </p:nvSpPr>
        <p:spPr>
          <a:xfrm>
            <a:off x="4648200" y="914400"/>
            <a:ext cx="1143000" cy="990600"/>
          </a:xfrm>
          <a:prstGeom prst="downArrowCallou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Practice</a:t>
            </a:r>
          </a:p>
          <a:p>
            <a:pPr algn="ctr"/>
            <a:r>
              <a:rPr lang="ar-SY" b="1" dirty="0" smtClean="0">
                <a:effectLst>
                  <a:outerShdw blurRad="38100" dist="38100" dir="2700000" algn="tl">
                    <a:srgbClr val="000000">
                      <a:alpha val="43137"/>
                    </a:srgbClr>
                  </a:outerShdw>
                </a:effectLst>
              </a:rPr>
              <a:t>الأركان</a:t>
            </a:r>
            <a:endParaRPr lang="en-US" b="1" dirty="0">
              <a:effectLst>
                <a:outerShdw blurRad="38100" dist="38100" dir="2700000" algn="tl">
                  <a:srgbClr val="000000">
                    <a:alpha val="43137"/>
                  </a:srgbClr>
                </a:outerShdw>
              </a:effectLst>
            </a:endParaRPr>
          </a:p>
        </p:txBody>
      </p:sp>
      <p:sp>
        <p:nvSpPr>
          <p:cNvPr id="16" name="Down Arrow 15"/>
          <p:cNvSpPr/>
          <p:nvPr/>
        </p:nvSpPr>
        <p:spPr>
          <a:xfrm>
            <a:off x="4343400" y="40386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7" name="Rounded Rectangle 16"/>
          <p:cNvSpPr/>
          <p:nvPr/>
        </p:nvSpPr>
        <p:spPr>
          <a:xfrm>
            <a:off x="3352800" y="3200400"/>
            <a:ext cx="2362200"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Behavior</a:t>
            </a:r>
          </a:p>
          <a:p>
            <a:pPr algn="ctr"/>
            <a:r>
              <a:rPr lang="en-US" sz="2400" b="1" dirty="0" smtClean="0">
                <a:effectLst>
                  <a:outerShdw blurRad="38100" dist="38100" dir="2700000" algn="tl">
                    <a:srgbClr val="000000">
                      <a:alpha val="43137"/>
                    </a:srgbClr>
                  </a:outerShdw>
                </a:effectLst>
              </a:rPr>
              <a:t>Appearance</a:t>
            </a:r>
            <a:endParaRPr lang="en-US" sz="2400" b="1" dirty="0">
              <a:effectLst>
                <a:outerShdw blurRad="38100" dist="38100" dir="2700000" algn="tl">
                  <a:srgbClr val="000000">
                    <a:alpha val="43137"/>
                  </a:srgbClr>
                </a:outerShdw>
              </a:effectLst>
            </a:endParaRPr>
          </a:p>
        </p:txBody>
      </p:sp>
      <p:sp>
        <p:nvSpPr>
          <p:cNvPr id="18" name="Rounded Rectangle 17"/>
          <p:cNvSpPr/>
          <p:nvPr/>
        </p:nvSpPr>
        <p:spPr>
          <a:xfrm>
            <a:off x="914400" y="5562600"/>
            <a:ext cx="2971800" cy="914400"/>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Representing Islam</a:t>
            </a:r>
          </a:p>
          <a:p>
            <a:pPr algn="ctr"/>
            <a:r>
              <a:rPr lang="en-US" sz="2000" b="1" dirty="0" smtClean="0">
                <a:solidFill>
                  <a:srgbClr val="FFFF00"/>
                </a:solidFill>
                <a:effectLst>
                  <a:outerShdw blurRad="38100" dist="38100" dir="2700000" algn="tl">
                    <a:srgbClr val="000000">
                      <a:alpha val="43137"/>
                    </a:srgbClr>
                  </a:outerShdw>
                </a:effectLst>
              </a:rPr>
              <a:t>(Da’wah)</a:t>
            </a:r>
            <a:endParaRPr lang="en-US" sz="2000" b="1" dirty="0">
              <a:solidFill>
                <a:srgbClr val="FFFF00"/>
              </a:solidFill>
              <a:effectLst>
                <a:outerShdw blurRad="38100" dist="38100" dir="2700000" algn="tl">
                  <a:srgbClr val="000000">
                    <a:alpha val="43137"/>
                  </a:srgbClr>
                </a:outerShdw>
              </a:effectLst>
            </a:endParaRPr>
          </a:p>
        </p:txBody>
      </p:sp>
      <p:sp>
        <p:nvSpPr>
          <p:cNvPr id="19" name="Rounded Rectangle 18"/>
          <p:cNvSpPr/>
          <p:nvPr/>
        </p:nvSpPr>
        <p:spPr>
          <a:xfrm>
            <a:off x="5410200" y="5562600"/>
            <a:ext cx="2971800" cy="914400"/>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Living Islam</a:t>
            </a:r>
          </a:p>
          <a:p>
            <a:pPr algn="ctr"/>
            <a:r>
              <a:rPr lang="en-US" sz="2000" b="1" dirty="0" smtClean="0">
                <a:solidFill>
                  <a:srgbClr val="FFFF00"/>
                </a:solidFill>
                <a:effectLst>
                  <a:outerShdw blurRad="38100" dist="38100" dir="2700000" algn="tl">
                    <a:srgbClr val="000000">
                      <a:alpha val="43137"/>
                    </a:srgbClr>
                  </a:outerShdw>
                </a:effectLst>
              </a:rPr>
              <a:t>(Application)</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3900" b="1" dirty="0" smtClean="0">
                <a:solidFill>
                  <a:srgbClr val="C00000"/>
                </a:solidFill>
                <a:effectLst>
                  <a:outerShdw blurRad="38100" dist="38100" dir="2700000" algn="tl">
                    <a:srgbClr val="000000">
                      <a:alpha val="43137"/>
                    </a:srgbClr>
                  </a:outerShdw>
                </a:effectLst>
              </a:rPr>
              <a:t>We need to identify ourselves as Muslims, first and foremost.</a:t>
            </a:r>
          </a:p>
          <a:p>
            <a:endParaRPr lang="en-US" sz="3900" b="1" dirty="0" smtClean="0">
              <a:solidFill>
                <a:srgbClr val="C00000"/>
              </a:solidFill>
              <a:effectLst>
                <a:outerShdw blurRad="38100" dist="38100" dir="2700000" algn="tl">
                  <a:srgbClr val="000000">
                    <a:alpha val="43137"/>
                  </a:srgbClr>
                </a:outerShdw>
              </a:effectLst>
            </a:endParaRPr>
          </a:p>
          <a:p>
            <a:r>
              <a:rPr lang="en-US" sz="3900" b="1" dirty="0" smtClean="0">
                <a:solidFill>
                  <a:srgbClr val="C00000"/>
                </a:solidFill>
                <a:effectLst>
                  <a:outerShdw blurRad="38100" dist="38100" dir="2700000" algn="tl">
                    <a:srgbClr val="000000">
                      <a:alpha val="43137"/>
                    </a:srgbClr>
                  </a:outerShdw>
                </a:effectLst>
              </a:rPr>
              <a:t>We need to reflect Islam in our character, behavior and appearance.</a:t>
            </a:r>
          </a:p>
          <a:p>
            <a:endParaRPr lang="en-US" sz="3900" b="1" dirty="0" smtClean="0">
              <a:solidFill>
                <a:srgbClr val="C00000"/>
              </a:solidFill>
              <a:effectLst>
                <a:outerShdw blurRad="38100" dist="38100" dir="2700000" algn="tl">
                  <a:srgbClr val="000000">
                    <a:alpha val="43137"/>
                  </a:srgbClr>
                </a:outerShdw>
              </a:effectLst>
            </a:endParaRPr>
          </a:p>
          <a:p>
            <a:r>
              <a:rPr lang="en-US" sz="3900" b="1" dirty="0" smtClean="0">
                <a:solidFill>
                  <a:srgbClr val="C00000"/>
                </a:solidFill>
                <a:effectLst>
                  <a:outerShdw blurRad="38100" dist="38100" dir="2700000" algn="tl">
                    <a:srgbClr val="000000">
                      <a:alpha val="43137"/>
                    </a:srgbClr>
                  </a:outerShdw>
                </a:effectLst>
              </a:rPr>
              <a:t>Our Islamic Identity is the living example for Da’wah to Islam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r>
              <a:rPr lang="en-US" sz="6600" b="1" dirty="0" smtClean="0">
                <a:solidFill>
                  <a:srgbClr val="C00000"/>
                </a:solidFill>
                <a:effectLst>
                  <a:outerShdw blurRad="38100" dist="38100" dir="2700000" algn="tl">
                    <a:srgbClr val="000000">
                      <a:alpha val="43137"/>
                    </a:srgbClr>
                  </a:outerShdw>
                </a:effectLst>
              </a:rPr>
              <a:t>Islam…</a:t>
            </a:r>
          </a:p>
          <a:p>
            <a:pPr algn="ctr">
              <a:buNone/>
            </a:pPr>
            <a:r>
              <a:rPr lang="en-US" sz="6600" b="1" dirty="0" smtClean="0">
                <a:solidFill>
                  <a:srgbClr val="C00000"/>
                </a:solidFill>
                <a:effectLst>
                  <a:outerShdw blurRad="38100" dist="38100" dir="2700000" algn="tl">
                    <a:srgbClr val="000000">
                      <a:alpha val="43137"/>
                    </a:srgbClr>
                  </a:outerShdw>
                </a:effectLst>
              </a:rPr>
              <a:t>Love it!</a:t>
            </a:r>
          </a:p>
          <a:p>
            <a:pPr algn="ctr">
              <a:buNone/>
            </a:pPr>
            <a:r>
              <a:rPr lang="en-US" sz="6600" b="1" dirty="0" smtClean="0">
                <a:solidFill>
                  <a:srgbClr val="C00000"/>
                </a:solidFill>
                <a:effectLst>
                  <a:outerShdw blurRad="38100" dist="38100" dir="2700000" algn="tl">
                    <a:srgbClr val="000000">
                      <a:alpha val="43137"/>
                    </a:srgbClr>
                  </a:outerShdw>
                </a:effectLst>
              </a:rPr>
              <a:t> Live 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52400" y="228600"/>
            <a:ext cx="8839200" cy="2362200"/>
          </a:xfrm>
        </p:spPr>
        <p:style>
          <a:lnRef idx="0">
            <a:schemeClr val="accent1"/>
          </a:lnRef>
          <a:fillRef idx="3">
            <a:schemeClr val="accent1"/>
          </a:fillRef>
          <a:effectRef idx="3">
            <a:schemeClr val="accent1"/>
          </a:effectRef>
          <a:fontRef idx="minor">
            <a:schemeClr val="lt1"/>
          </a:fontRef>
        </p:style>
        <p:txBody>
          <a:bodyPr>
            <a:noAutofit/>
          </a:bodyPr>
          <a:lstStyle/>
          <a:p>
            <a:pPr lvl="1" algn="ctr" rtl="0">
              <a:spcBef>
                <a:spcPct val="0"/>
              </a:spcBef>
              <a:buNone/>
            </a:pPr>
            <a:r>
              <a:rPr lang="en-US" sz="4800" b="1" dirty="0" smtClean="0">
                <a:solidFill>
                  <a:schemeClr val="bg1"/>
                </a:solidFill>
                <a:effectLst>
                  <a:outerShdw blurRad="38100" dist="38100" dir="2700000" algn="tl">
                    <a:srgbClr val="000000">
                      <a:alpha val="43137"/>
                    </a:srgbClr>
                  </a:outerShdw>
                </a:effectLst>
                <a:latin typeface="+mj-lt"/>
              </a:rPr>
              <a:t>Deploying the Muslim Identity and Character in </a:t>
            </a:r>
            <a:r>
              <a:rPr lang="en-US" sz="4800" b="1" dirty="0" err="1" smtClean="0">
                <a:solidFill>
                  <a:schemeClr val="bg1"/>
                </a:solidFill>
                <a:effectLst>
                  <a:outerShdw blurRad="38100" dist="38100" dir="2700000" algn="tl">
                    <a:srgbClr val="000000">
                      <a:alpha val="43137"/>
                    </a:srgbClr>
                  </a:outerShdw>
                </a:effectLst>
                <a:latin typeface="+mj-lt"/>
              </a:rPr>
              <a:t>Da’wah</a:t>
            </a:r>
            <a:endParaRPr lang="en-US" sz="4400" b="1" dirty="0" smtClean="0">
              <a:solidFill>
                <a:schemeClr val="bg1"/>
              </a:solidFill>
              <a:effectLst>
                <a:outerShdw blurRad="38100" dist="38100" dir="2700000" algn="tl">
                  <a:srgbClr val="000000">
                    <a:alpha val="43137"/>
                  </a:srgbClr>
                </a:outerShdw>
              </a:effectLst>
              <a:latin typeface="+mj-lt"/>
            </a:endParaRPr>
          </a:p>
        </p:txBody>
      </p:sp>
      <p:grpSp>
        <p:nvGrpSpPr>
          <p:cNvPr id="2" name="Group 8"/>
          <p:cNvGrpSpPr/>
          <p:nvPr/>
        </p:nvGrpSpPr>
        <p:grpSpPr>
          <a:xfrm>
            <a:off x="4953000" y="3200400"/>
            <a:ext cx="3580121" cy="2209800"/>
            <a:chOff x="5334000" y="3200400"/>
            <a:chExt cx="3580121" cy="2209800"/>
          </a:xfrm>
        </p:grpSpPr>
        <p:pic>
          <p:nvPicPr>
            <p:cNvPr id="2662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334000" y="3200400"/>
              <a:ext cx="3580121" cy="2209800"/>
            </a:xfrm>
            <a:prstGeom prst="rect">
              <a:avLst/>
            </a:prstGeom>
            <a:noFill/>
          </p:spPr>
        </p:pic>
        <p:sp>
          <p:nvSpPr>
            <p:cNvPr id="8" name="TextBox 7"/>
            <p:cNvSpPr txBox="1"/>
            <p:nvPr/>
          </p:nvSpPr>
          <p:spPr>
            <a:xfrm>
              <a:off x="5791200" y="4648200"/>
              <a:ext cx="655949" cy="369332"/>
            </a:xfrm>
            <a:prstGeom prst="rect">
              <a:avLst/>
            </a:prstGeom>
            <a:noFill/>
          </p:spPr>
          <p:txBody>
            <a:bodyPr wrap="none" rtlCol="0">
              <a:spAutoFit/>
            </a:bodyPr>
            <a:lstStyle/>
            <a:p>
              <a:r>
                <a:rPr lang="ar-SY" dirty="0" smtClean="0"/>
                <a:t>فصلت</a:t>
              </a:r>
              <a:endParaRPr lang="en-US" dirty="0"/>
            </a:p>
          </p:txBody>
        </p:sp>
      </p:grpSp>
      <p:sp>
        <p:nvSpPr>
          <p:cNvPr id="10" name="TextBox 9"/>
          <p:cNvSpPr txBox="1"/>
          <p:nvPr/>
        </p:nvSpPr>
        <p:spPr>
          <a:xfrm>
            <a:off x="685800" y="3276600"/>
            <a:ext cx="3962400" cy="228600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Monotype Corsiva" pitchFamily="66" charset="0"/>
              </a:rPr>
              <a:t>And who is better in speech than he who invites to Allah, and does righteous deeds, and says: "I am one of the Muslims."</a:t>
            </a:r>
            <a:endParaRPr lang="en-US" sz="2000" b="1" dirty="0">
              <a:effectLst>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accent2">
                    <a:lumMod val="50000"/>
                  </a:schemeClr>
                </a:solidFill>
                <a:effectLst>
                  <a:outerShdw blurRad="38100" dist="38100" dir="2700000" algn="tl">
                    <a:srgbClr val="000000">
                      <a:alpha val="43137"/>
                    </a:srgbClr>
                  </a:outerShdw>
                </a:effectLst>
              </a:rPr>
              <a:t>“IDENTITY”</a:t>
            </a:r>
            <a:endParaRPr lang="en-US" sz="6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Webster Dictionary: “the </a:t>
            </a:r>
            <a:r>
              <a:rPr lang="en-US" b="1" i="1" dirty="0" smtClean="0"/>
              <a:t>distinguishing </a:t>
            </a:r>
            <a:r>
              <a:rPr lang="en-US" b="1" dirty="0" smtClean="0"/>
              <a:t>character or personality of an individual”</a:t>
            </a:r>
          </a:p>
          <a:p>
            <a:r>
              <a:rPr lang="en-US" b="1" dirty="0" smtClean="0"/>
              <a:t> Character:</a:t>
            </a:r>
          </a:p>
          <a:p>
            <a:pPr lvl="1"/>
            <a:r>
              <a:rPr lang="en-US" b="1" dirty="0" smtClean="0"/>
              <a:t>Behavior</a:t>
            </a:r>
          </a:p>
          <a:p>
            <a:pPr lvl="1"/>
            <a:r>
              <a:rPr lang="en-US" b="1" dirty="0" smtClean="0"/>
              <a:t>Appearance</a:t>
            </a:r>
          </a:p>
          <a:p>
            <a:pPr lvl="1"/>
            <a:r>
              <a:rPr lang="en-US" b="1" dirty="0" smtClean="0"/>
              <a:t>Distinguishing </a:t>
            </a:r>
            <a:r>
              <a:rPr lang="en-US" b="1" dirty="0" smtClean="0"/>
              <a:t>Characteristics of Personality</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First: Arm yourself!</a:t>
            </a:r>
          </a:p>
          <a:p>
            <a:pPr lvl="1"/>
            <a:endParaRPr lang="en-US" b="1" dirty="0" smtClean="0">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Piety (</a:t>
            </a:r>
            <a:r>
              <a:rPr lang="en-US" b="1" dirty="0" err="1" smtClean="0">
                <a:effectLst>
                  <a:outerShdw blurRad="38100" dist="38100" dir="2700000" algn="tl">
                    <a:srgbClr val="000000">
                      <a:alpha val="43137"/>
                    </a:srgbClr>
                  </a:outerShdw>
                </a:effectLst>
              </a:rPr>
              <a:t>Taqwa</a:t>
            </a:r>
            <a:r>
              <a:rPr lang="en-US" b="1" dirty="0" smtClean="0">
                <a:effectLst>
                  <a:outerShdw blurRad="38100" dist="38100" dir="2700000" algn="tl">
                    <a:srgbClr val="000000">
                      <a:alpha val="43137"/>
                    </a:srgbClr>
                  </a:outerShdw>
                </a:effectLst>
              </a:rPr>
              <a:t>)</a:t>
            </a:r>
          </a:p>
          <a:p>
            <a:pPr lvl="1"/>
            <a:endParaRPr lang="en-US" b="1" dirty="0" smtClean="0">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Knowledge (</a:t>
            </a:r>
            <a:r>
              <a:rPr lang="en-US" b="1" dirty="0" err="1" smtClean="0">
                <a:effectLst>
                  <a:outerShdw blurRad="38100" dist="38100" dir="2700000" algn="tl">
                    <a:srgbClr val="000000">
                      <a:alpha val="43137"/>
                    </a:srgbClr>
                  </a:outerShdw>
                </a:effectLst>
              </a:rPr>
              <a:t>Ilm</a:t>
            </a:r>
            <a:r>
              <a:rPr lang="en-US" b="1" dirty="0" smtClean="0">
                <a:effectLst>
                  <a:outerShdw blurRad="38100" dist="38100" dir="2700000" algn="tl">
                    <a:srgbClr val="000000">
                      <a:alpha val="43137"/>
                    </a:srgbClr>
                  </a:outerShdw>
                </a:effectLst>
              </a:rPr>
              <a:t>)</a:t>
            </a:r>
          </a:p>
          <a:p>
            <a:pPr lvl="1"/>
            <a:endParaRPr lang="en-US" b="1" dirty="0" smtClean="0">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Sincerity (</a:t>
            </a:r>
            <a:r>
              <a:rPr lang="en-US" b="1" dirty="0" err="1" smtClean="0">
                <a:effectLst>
                  <a:outerShdw blurRad="38100" dist="38100" dir="2700000" algn="tl">
                    <a:srgbClr val="000000">
                      <a:alpha val="43137"/>
                    </a:srgbClr>
                  </a:outerShdw>
                </a:effectLst>
              </a:rPr>
              <a:t>Ikhlas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4" name="Rounded Rectangle 3"/>
          <p:cNvSpPr/>
          <p:nvPr/>
        </p:nvSpPr>
        <p:spPr>
          <a:xfrm>
            <a:off x="5410200" y="3276600"/>
            <a:ext cx="2209800"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Commitment</a:t>
            </a:r>
          </a:p>
          <a:p>
            <a:pPr algn="ctr"/>
            <a:r>
              <a:rPr lang="en-US" sz="2400" b="1" dirty="0" smtClean="0">
                <a:effectLst>
                  <a:outerShdw blurRad="38100" dist="38100" dir="2700000" algn="tl">
                    <a:srgbClr val="000000">
                      <a:alpha val="43137"/>
                    </a:srgbClr>
                  </a:outerShdw>
                </a:effectLst>
              </a:rPr>
              <a:t>Dedication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b="1" dirty="0" smtClean="0">
                <a:effectLst>
                  <a:outerShdw blurRad="38100" dist="38100" dir="2700000" algn="tl">
                    <a:srgbClr val="000000">
                      <a:alpha val="43137"/>
                    </a:srgbClr>
                  </a:outerShdw>
                </a:effectLst>
              </a:rPr>
              <a:t>Use wisdom and gentle advice</a:t>
            </a:r>
          </a:p>
          <a:p>
            <a:pPr lvl="1">
              <a:buNone/>
            </a:pPr>
            <a:endParaRPr lang="en-US" b="1" dirty="0" smtClean="0">
              <a:effectLst>
                <a:outerShdw blurRad="38100" dist="38100" dir="2700000" algn="tl">
                  <a:srgbClr val="000000">
                    <a:alpha val="43137"/>
                  </a:srgbClr>
                </a:outerShdw>
              </a:effectLst>
            </a:endParaRPr>
          </a:p>
        </p:txBody>
      </p:sp>
      <p:grpSp>
        <p:nvGrpSpPr>
          <p:cNvPr id="4" name="Group 5"/>
          <p:cNvGrpSpPr/>
          <p:nvPr/>
        </p:nvGrpSpPr>
        <p:grpSpPr>
          <a:xfrm>
            <a:off x="5181600" y="2743200"/>
            <a:ext cx="3143250" cy="2276148"/>
            <a:chOff x="5105400" y="2743200"/>
            <a:chExt cx="3143250" cy="2276148"/>
          </a:xfrm>
        </p:grpSpPr>
        <p:pic>
          <p:nvPicPr>
            <p:cNvPr id="32770"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105400" y="2743200"/>
              <a:ext cx="3143250" cy="2276148"/>
            </a:xfrm>
            <a:prstGeom prst="rect">
              <a:avLst/>
            </a:prstGeom>
            <a:noFill/>
          </p:spPr>
        </p:pic>
        <p:sp>
          <p:nvSpPr>
            <p:cNvPr id="5" name="TextBox 4"/>
            <p:cNvSpPr txBox="1"/>
            <p:nvPr/>
          </p:nvSpPr>
          <p:spPr>
            <a:xfrm>
              <a:off x="5334000" y="4419600"/>
              <a:ext cx="575799" cy="369332"/>
            </a:xfrm>
            <a:prstGeom prst="rect">
              <a:avLst/>
            </a:prstGeom>
            <a:noFill/>
          </p:spPr>
          <p:txBody>
            <a:bodyPr wrap="none" rtlCol="0">
              <a:spAutoFit/>
            </a:bodyPr>
            <a:lstStyle/>
            <a:p>
              <a:r>
                <a:rPr lang="ar-SY" dirty="0" smtClean="0"/>
                <a:t>النحل</a:t>
              </a:r>
              <a:endParaRPr lang="en-US" dirty="0"/>
            </a:p>
          </p:txBody>
        </p:sp>
      </p:grpSp>
      <p:sp>
        <p:nvSpPr>
          <p:cNvPr id="7" name="TextBox 6"/>
          <p:cNvSpPr txBox="1"/>
          <p:nvPr/>
        </p:nvSpPr>
        <p:spPr>
          <a:xfrm>
            <a:off x="1371600" y="2743200"/>
            <a:ext cx="3657600" cy="2308324"/>
          </a:xfrm>
          <a:prstGeom prst="rect">
            <a:avLst/>
          </a:prstGeom>
          <a:noFill/>
        </p:spPr>
        <p:txBody>
          <a:bodyPr wrap="square" rtlCol="0">
            <a:spAutoFit/>
          </a:bodyPr>
          <a:lstStyle/>
          <a:p>
            <a:r>
              <a:rPr lang="en-US" b="1" dirty="0" smtClean="0"/>
              <a:t>Invite to the Way of your Lord with wisdom and fair preaching, and argue with them in a way that is better. Truly, your Lord knows best who has gone astray from His Path, and He is the Best Aware of those who are guided.</a:t>
            </a:r>
            <a:r>
              <a:rPr lang="en-US" dirty="0" smtClean="0"/>
              <a:t/>
            </a:r>
            <a:br>
              <a:rPr lang="en-US" dirty="0" smtClean="0"/>
            </a:br>
            <a:endParaRPr lang="en-US" dirty="0"/>
          </a:p>
        </p:txBody>
      </p:sp>
      <p:sp>
        <p:nvSpPr>
          <p:cNvPr id="8" name="Rounded Rectangle 7"/>
          <p:cNvSpPr/>
          <p:nvPr/>
        </p:nvSpPr>
        <p:spPr>
          <a:xfrm>
            <a:off x="914400" y="5257800"/>
            <a:ext cx="2362200" cy="6858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Humbleness</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4191000" y="5257800"/>
            <a:ext cx="4038600" cy="6858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Being Considerate of Others</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b="1" dirty="0" smtClean="0">
                <a:effectLst>
                  <a:outerShdw blurRad="38100" dist="38100" dir="2700000" algn="tl">
                    <a:srgbClr val="000000">
                      <a:alpha val="43137"/>
                    </a:srgbClr>
                  </a:outerShdw>
                </a:effectLst>
              </a:rPr>
              <a:t>Patience: Be prepared to endure harm</a:t>
            </a:r>
          </a:p>
          <a:p>
            <a:pPr lvl="1">
              <a:buNone/>
            </a:pPr>
            <a:endParaRPr lang="en-US" b="1" dirty="0" smtClean="0">
              <a:effectLst>
                <a:outerShdw blurRad="38100" dist="38100" dir="2700000" algn="tl">
                  <a:srgbClr val="000000">
                    <a:alpha val="43137"/>
                  </a:srgbClr>
                </a:outerShdw>
              </a:effectLst>
            </a:endParaRPr>
          </a:p>
        </p:txBody>
      </p:sp>
      <p:sp>
        <p:nvSpPr>
          <p:cNvPr id="7" name="TextBox 6"/>
          <p:cNvSpPr txBox="1"/>
          <p:nvPr/>
        </p:nvSpPr>
        <p:spPr>
          <a:xfrm>
            <a:off x="1219200" y="2590800"/>
            <a:ext cx="4038600" cy="2585323"/>
          </a:xfrm>
          <a:prstGeom prst="rect">
            <a:avLst/>
          </a:prstGeom>
          <a:noFill/>
        </p:spPr>
        <p:txBody>
          <a:bodyPr wrap="square" rtlCol="0">
            <a:spAutoFit/>
          </a:bodyPr>
          <a:lstStyle/>
          <a:p>
            <a:r>
              <a:rPr lang="en-US" sz="2400" b="1" dirty="0" smtClean="0"/>
              <a:t>"O my son! Perform As-</a:t>
            </a:r>
            <a:r>
              <a:rPr lang="en-US" sz="2400" b="1" dirty="0" err="1" smtClean="0"/>
              <a:t>Salat</a:t>
            </a:r>
            <a:r>
              <a:rPr lang="en-US" sz="2400" b="1" dirty="0" smtClean="0"/>
              <a:t>, </a:t>
            </a:r>
            <a:r>
              <a:rPr lang="en-US" sz="2400" b="1" i="1" dirty="0" smtClean="0">
                <a:effectLst>
                  <a:outerShdw blurRad="38100" dist="38100" dir="2700000" algn="tl">
                    <a:srgbClr val="000000">
                      <a:alpha val="43137"/>
                    </a:srgbClr>
                  </a:outerShdw>
                </a:effectLst>
              </a:rPr>
              <a:t>enjoin good, and forbid evil, and bear with patience whatever befalls you</a:t>
            </a:r>
            <a:r>
              <a:rPr lang="en-US" sz="2400" b="1" dirty="0" smtClean="0"/>
              <a:t>. </a:t>
            </a:r>
          </a:p>
          <a:p>
            <a:r>
              <a:rPr lang="en-US" sz="2400" b="1" dirty="0" smtClean="0"/>
              <a:t>Verily, these are some of the important commandments.</a:t>
            </a:r>
            <a:r>
              <a:rPr lang="en-US" dirty="0" smtClean="0"/>
              <a:t/>
            </a:r>
            <a:br>
              <a:rPr lang="en-US" dirty="0" smtClean="0"/>
            </a:br>
            <a:endParaRPr lang="en-US" dirty="0"/>
          </a:p>
        </p:txBody>
      </p:sp>
      <p:grpSp>
        <p:nvGrpSpPr>
          <p:cNvPr id="4" name="Group 9"/>
          <p:cNvGrpSpPr/>
          <p:nvPr/>
        </p:nvGrpSpPr>
        <p:grpSpPr>
          <a:xfrm>
            <a:off x="5334000" y="2819400"/>
            <a:ext cx="3333216" cy="2057400"/>
            <a:chOff x="5334000" y="2819400"/>
            <a:chExt cx="3333216" cy="2057400"/>
          </a:xfrm>
        </p:grpSpPr>
        <p:pic>
          <p:nvPicPr>
            <p:cNvPr id="35842"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334000" y="2819400"/>
              <a:ext cx="3333216" cy="2057400"/>
            </a:xfrm>
            <a:prstGeom prst="rect">
              <a:avLst/>
            </a:prstGeom>
            <a:noFill/>
          </p:spPr>
        </p:pic>
        <p:sp>
          <p:nvSpPr>
            <p:cNvPr id="9" name="TextBox 8"/>
            <p:cNvSpPr txBox="1"/>
            <p:nvPr/>
          </p:nvSpPr>
          <p:spPr>
            <a:xfrm>
              <a:off x="5638800" y="4267200"/>
              <a:ext cx="559769" cy="369332"/>
            </a:xfrm>
            <a:prstGeom prst="rect">
              <a:avLst/>
            </a:prstGeom>
            <a:noFill/>
          </p:spPr>
          <p:txBody>
            <a:bodyPr wrap="none" rtlCol="0">
              <a:spAutoFit/>
            </a:bodyPr>
            <a:lstStyle/>
            <a:p>
              <a:r>
                <a:rPr lang="ar-SY" dirty="0" smtClean="0"/>
                <a:t>لقمان</a:t>
              </a:r>
              <a:endParaRPr lang="en-US" dirty="0"/>
            </a:p>
          </p:txBody>
        </p:sp>
      </p:grpSp>
      <p:sp>
        <p:nvSpPr>
          <p:cNvPr id="8" name="Rounded Rectangle 7"/>
          <p:cNvSpPr/>
          <p:nvPr/>
        </p:nvSpPr>
        <p:spPr>
          <a:xfrm>
            <a:off x="1447800" y="52578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Endurance</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5308600" y="52578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b="1" dirty="0" smtClean="0">
                <a:effectLst>
                  <a:outerShdw blurRad="38100" dist="38100" dir="2700000" algn="tl">
                    <a:srgbClr val="000000">
                      <a:alpha val="43137"/>
                    </a:srgbClr>
                  </a:outerShdw>
                </a:effectLst>
              </a:rPr>
              <a:t>Rely on Allah and trust in Him</a:t>
            </a:r>
          </a:p>
          <a:p>
            <a:pPr lvl="1">
              <a:buNone/>
            </a:pPr>
            <a:endParaRPr lang="en-US" b="1" dirty="0" smtClean="0">
              <a:effectLst>
                <a:outerShdw blurRad="38100" dist="38100" dir="2700000" algn="tl">
                  <a:srgbClr val="000000">
                    <a:alpha val="43137"/>
                  </a:srgbClr>
                </a:outerShdw>
              </a:effectLst>
            </a:endParaRPr>
          </a:p>
        </p:txBody>
      </p:sp>
      <p:sp>
        <p:nvSpPr>
          <p:cNvPr id="7" name="TextBox 6"/>
          <p:cNvSpPr txBox="1"/>
          <p:nvPr/>
        </p:nvSpPr>
        <p:spPr>
          <a:xfrm>
            <a:off x="1219200" y="2590800"/>
            <a:ext cx="4038600" cy="2677656"/>
          </a:xfrm>
          <a:prstGeom prst="rect">
            <a:avLst/>
          </a:prstGeom>
          <a:noFill/>
        </p:spPr>
        <p:txBody>
          <a:bodyPr wrap="square" rtlCol="0">
            <a:spAutoFit/>
          </a:bodyPr>
          <a:lstStyle/>
          <a:p>
            <a:r>
              <a:rPr lang="en-US" sz="2400" b="1" dirty="0" smtClean="0"/>
              <a:t>And obey not (the behests) of the Unbelievers and the Hypocrites, and heed not their annoyances, but put your trust in Allah. For enough is Allah as a Disposer of affairs. </a:t>
            </a:r>
            <a:endParaRPr lang="en-US" b="1" dirty="0"/>
          </a:p>
        </p:txBody>
      </p:sp>
      <p:grpSp>
        <p:nvGrpSpPr>
          <p:cNvPr id="4" name="Group 10"/>
          <p:cNvGrpSpPr/>
          <p:nvPr/>
        </p:nvGrpSpPr>
        <p:grpSpPr>
          <a:xfrm>
            <a:off x="5334000" y="2743200"/>
            <a:ext cx="3380468" cy="2086566"/>
            <a:chOff x="5334000" y="2743200"/>
            <a:chExt cx="3380468" cy="2086566"/>
          </a:xfrm>
        </p:grpSpPr>
        <p:pic>
          <p:nvPicPr>
            <p:cNvPr id="3686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334000" y="2743200"/>
              <a:ext cx="3380468" cy="2086566"/>
            </a:xfrm>
            <a:prstGeom prst="rect">
              <a:avLst/>
            </a:prstGeom>
            <a:noFill/>
          </p:spPr>
        </p:pic>
        <p:sp>
          <p:nvSpPr>
            <p:cNvPr id="10" name="TextBox 9"/>
            <p:cNvSpPr txBox="1"/>
            <p:nvPr/>
          </p:nvSpPr>
          <p:spPr>
            <a:xfrm>
              <a:off x="5867400" y="4038600"/>
              <a:ext cx="805029" cy="369332"/>
            </a:xfrm>
            <a:prstGeom prst="rect">
              <a:avLst/>
            </a:prstGeom>
            <a:noFill/>
          </p:spPr>
          <p:txBody>
            <a:bodyPr wrap="none" rtlCol="0">
              <a:spAutoFit/>
            </a:bodyPr>
            <a:lstStyle/>
            <a:p>
              <a:r>
                <a:rPr lang="ar-SY" dirty="0" smtClean="0"/>
                <a:t>الأحزاب</a:t>
              </a:r>
              <a:endParaRPr lang="en-US" dirty="0"/>
            </a:p>
          </p:txBody>
        </p:sp>
      </p:grpSp>
      <p:sp>
        <p:nvSpPr>
          <p:cNvPr id="8" name="Rounded Rectangle 7"/>
          <p:cNvSpPr/>
          <p:nvPr/>
        </p:nvSpPr>
        <p:spPr>
          <a:xfrm>
            <a:off x="5308600" y="52578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1473200" y="52578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Independence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24000"/>
            <a:ext cx="7239000" cy="838200"/>
          </a:xfrm>
        </p:spPr>
        <p:txBody>
          <a:bodyPr>
            <a:noAutofit/>
          </a:bodyPr>
          <a:lstStyle/>
          <a:p>
            <a:r>
              <a:rPr lang="en-US" sz="2800" b="1" dirty="0" smtClean="0">
                <a:effectLst>
                  <a:outerShdw blurRad="38100" dist="38100" dir="2700000" algn="tl">
                    <a:srgbClr val="000000">
                      <a:alpha val="43137"/>
                    </a:srgbClr>
                  </a:outerShdw>
                </a:effectLst>
              </a:rPr>
              <a:t>Inspire guidance from the Stories of the Quran and Seerah</a:t>
            </a:r>
          </a:p>
        </p:txBody>
      </p:sp>
      <p:sp>
        <p:nvSpPr>
          <p:cNvPr id="7" name="TextBox 6"/>
          <p:cNvSpPr txBox="1"/>
          <p:nvPr/>
        </p:nvSpPr>
        <p:spPr>
          <a:xfrm>
            <a:off x="1143000" y="2819400"/>
            <a:ext cx="4267200" cy="2246769"/>
          </a:xfrm>
          <a:prstGeom prst="rect">
            <a:avLst/>
          </a:prstGeom>
          <a:noFill/>
        </p:spPr>
        <p:txBody>
          <a:bodyPr wrap="square" rtlCol="0">
            <a:spAutoFit/>
          </a:bodyPr>
          <a:lstStyle/>
          <a:p>
            <a:r>
              <a:rPr lang="en-US" sz="2000" b="1" dirty="0" smtClean="0"/>
              <a:t>Indeed in their stories, there is a lesson for men of understanding. It is not a forged statement but a confirmation of which were before it and a detailed explanation of everything and a guide and a Mercy for the people who believe.</a:t>
            </a:r>
            <a:endParaRPr lang="en-US" sz="1600" b="1" dirty="0"/>
          </a:p>
        </p:txBody>
      </p:sp>
      <p:grpSp>
        <p:nvGrpSpPr>
          <p:cNvPr id="4" name="Group 10"/>
          <p:cNvGrpSpPr/>
          <p:nvPr/>
        </p:nvGrpSpPr>
        <p:grpSpPr>
          <a:xfrm>
            <a:off x="5410200" y="2819400"/>
            <a:ext cx="3051627" cy="2209800"/>
            <a:chOff x="5562600" y="2514600"/>
            <a:chExt cx="3051627" cy="2209800"/>
          </a:xfrm>
        </p:grpSpPr>
        <p:pic>
          <p:nvPicPr>
            <p:cNvPr id="102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562600" y="2514600"/>
              <a:ext cx="3051627" cy="2209800"/>
            </a:xfrm>
            <a:prstGeom prst="rect">
              <a:avLst/>
            </a:prstGeom>
            <a:noFill/>
          </p:spPr>
        </p:pic>
        <p:sp>
          <p:nvSpPr>
            <p:cNvPr id="9" name="TextBox 8"/>
            <p:cNvSpPr txBox="1"/>
            <p:nvPr/>
          </p:nvSpPr>
          <p:spPr>
            <a:xfrm>
              <a:off x="5791200" y="4114800"/>
              <a:ext cx="644728" cy="369332"/>
            </a:xfrm>
            <a:prstGeom prst="rect">
              <a:avLst/>
            </a:prstGeom>
            <a:noFill/>
          </p:spPr>
          <p:txBody>
            <a:bodyPr wrap="none" rtlCol="0">
              <a:spAutoFit/>
            </a:bodyPr>
            <a:lstStyle/>
            <a:p>
              <a:r>
                <a:rPr lang="ar-SY" dirty="0" smtClean="0"/>
                <a:t>يوسف</a:t>
              </a:r>
              <a:endParaRPr lang="en-US" dirty="0"/>
            </a:p>
          </p:txBody>
        </p:sp>
      </p:grpSp>
      <p:sp>
        <p:nvSpPr>
          <p:cNvPr id="8" name="Rounded Rectangle 7"/>
          <p:cNvSpPr/>
          <p:nvPr/>
        </p:nvSpPr>
        <p:spPr>
          <a:xfrm>
            <a:off x="6229350" y="5410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Endurance</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3314700" y="54102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Strength</a:t>
            </a:r>
            <a:endParaRPr lang="en-US" sz="2400" b="1" dirty="0">
              <a:effectLst>
                <a:outerShdw blurRad="38100" dist="38100" dir="2700000" algn="tl">
                  <a:srgbClr val="000000">
                    <a:alpha val="43137"/>
                  </a:srgbClr>
                </a:outerShdw>
              </a:effectLst>
            </a:endParaRPr>
          </a:p>
        </p:txBody>
      </p:sp>
      <p:sp>
        <p:nvSpPr>
          <p:cNvPr id="11" name="Rounded Rectangle 10"/>
          <p:cNvSpPr/>
          <p:nvPr/>
        </p:nvSpPr>
        <p:spPr>
          <a:xfrm>
            <a:off x="552450" y="5334000"/>
            <a:ext cx="2209800"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Commitment</a:t>
            </a:r>
          </a:p>
          <a:p>
            <a:pPr algn="ctr"/>
            <a:r>
              <a:rPr lang="en-US" sz="2400" b="1" dirty="0" smtClean="0">
                <a:effectLst>
                  <a:outerShdw blurRad="38100" dist="38100" dir="2700000" algn="tl">
                    <a:srgbClr val="000000">
                      <a:alpha val="43137"/>
                    </a:srgbClr>
                  </a:outerShdw>
                </a:effectLst>
              </a:rPr>
              <a:t>Dedication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b="1" dirty="0" smtClean="0">
                <a:effectLst>
                  <a:outerShdw blurRad="38100" dist="38100" dir="2700000" algn="tl">
                    <a:srgbClr val="000000">
                      <a:alpha val="43137"/>
                    </a:srgbClr>
                  </a:outerShdw>
                </a:effectLst>
              </a:rPr>
              <a:t>Work with others in cooperation</a:t>
            </a:r>
          </a:p>
          <a:p>
            <a:pPr lvl="1">
              <a:buNone/>
            </a:pPr>
            <a:endParaRPr lang="en-US" b="1" dirty="0" smtClean="0">
              <a:effectLst>
                <a:outerShdw blurRad="38100" dist="38100" dir="2700000" algn="tl">
                  <a:srgbClr val="000000">
                    <a:alpha val="43137"/>
                  </a:srgbClr>
                </a:outerShdw>
              </a:effectLst>
            </a:endParaRPr>
          </a:p>
        </p:txBody>
      </p:sp>
      <p:sp>
        <p:nvSpPr>
          <p:cNvPr id="7" name="TextBox 6"/>
          <p:cNvSpPr txBox="1"/>
          <p:nvPr/>
        </p:nvSpPr>
        <p:spPr>
          <a:xfrm>
            <a:off x="1371600" y="2590800"/>
            <a:ext cx="4038600" cy="2954655"/>
          </a:xfrm>
          <a:prstGeom prst="rect">
            <a:avLst/>
          </a:prstGeom>
          <a:noFill/>
        </p:spPr>
        <p:txBody>
          <a:bodyPr wrap="square" rtlCol="0">
            <a:spAutoFit/>
          </a:bodyPr>
          <a:lstStyle/>
          <a:p>
            <a:r>
              <a:rPr lang="en-US" sz="2400" b="1" dirty="0" smtClean="0"/>
              <a:t>Help you one another in </a:t>
            </a:r>
            <a:r>
              <a:rPr lang="en-US" sz="2400" b="1" i="1" dirty="0" smtClean="0"/>
              <a:t>Al-Birr </a:t>
            </a:r>
            <a:r>
              <a:rPr lang="en-US" sz="2400" b="1" dirty="0" smtClean="0"/>
              <a:t>and </a:t>
            </a:r>
            <a:r>
              <a:rPr lang="en-US" sz="2400" b="1" i="1" dirty="0" smtClean="0"/>
              <a:t>At-</a:t>
            </a:r>
            <a:r>
              <a:rPr lang="en-US" sz="2400" b="1" i="1" dirty="0" err="1" smtClean="0"/>
              <a:t>Taqwa</a:t>
            </a:r>
            <a:r>
              <a:rPr lang="en-US" sz="2400" b="1" i="1" dirty="0" smtClean="0"/>
              <a:t> </a:t>
            </a:r>
            <a:r>
              <a:rPr lang="en-US" sz="2400" b="1" dirty="0" smtClean="0"/>
              <a:t>(virtue, righteousness and piety); but do not help one another in sin and transgression. And fear Allah. Verily, Allah is Severe in punishment.</a:t>
            </a:r>
            <a:r>
              <a:rPr lang="en-US" sz="2400" dirty="0" smtClean="0"/>
              <a:t/>
            </a:r>
            <a:br>
              <a:rPr lang="en-US" sz="2400" dirty="0" smtClean="0"/>
            </a:br>
            <a:endParaRPr lang="en-US" b="1" dirty="0"/>
          </a:p>
        </p:txBody>
      </p:sp>
      <p:grpSp>
        <p:nvGrpSpPr>
          <p:cNvPr id="4" name="Group 10"/>
          <p:cNvGrpSpPr/>
          <p:nvPr/>
        </p:nvGrpSpPr>
        <p:grpSpPr>
          <a:xfrm>
            <a:off x="5562600" y="2895600"/>
            <a:ext cx="2733675" cy="1924050"/>
            <a:chOff x="5715000" y="2819400"/>
            <a:chExt cx="2733675" cy="1924050"/>
          </a:xfrm>
        </p:grpSpPr>
        <p:pic>
          <p:nvPicPr>
            <p:cNvPr id="37890" name="Picture 2"/>
            <p:cNvPicPr>
              <a:picLocks noChangeAspect="1" noChangeArrowheads="1"/>
            </p:cNvPicPr>
            <p:nvPr/>
          </p:nvPicPr>
          <p:blipFill>
            <a:blip r:embed="rId2"/>
            <a:srcRect/>
            <a:stretch>
              <a:fillRect/>
            </a:stretch>
          </p:blipFill>
          <p:spPr bwMode="auto">
            <a:xfrm>
              <a:off x="5715000" y="2819400"/>
              <a:ext cx="2733675" cy="1924050"/>
            </a:xfrm>
            <a:prstGeom prst="rect">
              <a:avLst/>
            </a:prstGeom>
            <a:noFill/>
            <a:ln w="9525">
              <a:noFill/>
              <a:miter lim="800000"/>
              <a:headEnd/>
              <a:tailEnd/>
            </a:ln>
            <a:effectLst/>
          </p:spPr>
        </p:pic>
        <p:sp>
          <p:nvSpPr>
            <p:cNvPr id="9" name="TextBox 8"/>
            <p:cNvSpPr txBox="1"/>
            <p:nvPr/>
          </p:nvSpPr>
          <p:spPr>
            <a:xfrm>
              <a:off x="5943600" y="4191000"/>
              <a:ext cx="625492" cy="369332"/>
            </a:xfrm>
            <a:prstGeom prst="rect">
              <a:avLst/>
            </a:prstGeom>
            <a:noFill/>
          </p:spPr>
          <p:txBody>
            <a:bodyPr wrap="none" rtlCol="0">
              <a:spAutoFit/>
            </a:bodyPr>
            <a:lstStyle/>
            <a:p>
              <a:r>
                <a:rPr lang="ar-SY" dirty="0" smtClean="0"/>
                <a:t>المائدة</a:t>
              </a:r>
              <a:endParaRPr lang="en-US" dirty="0"/>
            </a:p>
          </p:txBody>
        </p:sp>
      </p:grpSp>
      <p:sp>
        <p:nvSpPr>
          <p:cNvPr id="8" name="Rounded Rectangle 7"/>
          <p:cNvSpPr/>
          <p:nvPr/>
        </p:nvSpPr>
        <p:spPr>
          <a:xfrm>
            <a:off x="3200400" y="5181600"/>
            <a:ext cx="3276600" cy="990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Leadership</a:t>
            </a:r>
          </a:p>
          <a:p>
            <a:pPr algn="ctr"/>
            <a:r>
              <a:rPr lang="en-US" sz="2400" b="1" dirty="0" smtClean="0">
                <a:effectLst>
                  <a:outerShdw blurRad="38100" dist="38100" dir="2700000" algn="tl">
                    <a:srgbClr val="000000">
                      <a:alpha val="43137"/>
                    </a:srgbClr>
                  </a:outerShdw>
                </a:effectLst>
              </a:rPr>
              <a:t>Following Leaders</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Manners of Da’wah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514599"/>
          </a:xfrm>
        </p:spPr>
        <p:txBody>
          <a:bodyPr>
            <a:normAutofit/>
          </a:bodyPr>
          <a:lstStyle/>
          <a:p>
            <a:r>
              <a:rPr lang="en-US" b="1" dirty="0" smtClean="0">
                <a:effectLst>
                  <a:outerShdw blurRad="38100" dist="38100" dir="2700000" algn="tl">
                    <a:srgbClr val="000000">
                      <a:alpha val="43137"/>
                    </a:srgbClr>
                  </a:outerShdw>
                </a:effectLst>
              </a:rPr>
              <a:t>Be a good example!</a:t>
            </a:r>
          </a:p>
          <a:p>
            <a:r>
              <a:rPr lang="en-US" b="1" dirty="0" smtClean="0">
                <a:effectLst>
                  <a:outerShdw blurRad="38100" dist="38100" dir="2700000" algn="tl">
                    <a:srgbClr val="000000">
                      <a:alpha val="43137"/>
                    </a:srgbClr>
                  </a:outerShdw>
                </a:effectLst>
              </a:rPr>
              <a:t>Accept advice and criticism!</a:t>
            </a:r>
          </a:p>
          <a:p>
            <a:r>
              <a:rPr lang="en-US" b="1" dirty="0" smtClean="0">
                <a:effectLst>
                  <a:outerShdw blurRad="38100" dist="38100" dir="2700000" algn="tl">
                    <a:srgbClr val="000000">
                      <a:alpha val="43137"/>
                    </a:srgbClr>
                  </a:outerShdw>
                </a:effectLst>
              </a:rPr>
              <a:t>Selflessness, focus on the goal!</a:t>
            </a:r>
          </a:p>
          <a:p>
            <a:r>
              <a:rPr lang="en-US" b="1" dirty="0" smtClean="0">
                <a:effectLst>
                  <a:outerShdw blurRad="38100" dist="38100" dir="2700000" algn="tl">
                    <a:srgbClr val="000000">
                      <a:alpha val="43137"/>
                    </a:srgbClr>
                  </a:outerShdw>
                </a:effectLst>
              </a:rPr>
              <a:t>Start with the closest circle to you!</a:t>
            </a:r>
          </a:p>
          <a:p>
            <a:pPr lvl="1">
              <a:buNone/>
            </a:pPr>
            <a:endParaRPr lang="en-US" b="1" dirty="0" smtClean="0">
              <a:effectLst>
                <a:outerShdw blurRad="38100" dist="38100" dir="2700000" algn="tl">
                  <a:srgbClr val="000000">
                    <a:alpha val="43137"/>
                  </a:srgbClr>
                </a:outerShdw>
              </a:effectLst>
            </a:endParaRPr>
          </a:p>
        </p:txBody>
      </p:sp>
      <p:grpSp>
        <p:nvGrpSpPr>
          <p:cNvPr id="4" name="Group 11"/>
          <p:cNvGrpSpPr/>
          <p:nvPr/>
        </p:nvGrpSpPr>
        <p:grpSpPr>
          <a:xfrm>
            <a:off x="5181600" y="4343400"/>
            <a:ext cx="2971800" cy="1198968"/>
            <a:chOff x="5486400" y="4182658"/>
            <a:chExt cx="2971800" cy="1198968"/>
          </a:xfrm>
        </p:grpSpPr>
        <p:pic>
          <p:nvPicPr>
            <p:cNvPr id="38914"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486400" y="4182658"/>
              <a:ext cx="2971800" cy="1198968"/>
            </a:xfrm>
            <a:prstGeom prst="rect">
              <a:avLst/>
            </a:prstGeom>
            <a:noFill/>
          </p:spPr>
        </p:pic>
        <p:sp>
          <p:nvSpPr>
            <p:cNvPr id="11" name="TextBox 10"/>
            <p:cNvSpPr txBox="1"/>
            <p:nvPr/>
          </p:nvSpPr>
          <p:spPr>
            <a:xfrm>
              <a:off x="5867400" y="4800600"/>
              <a:ext cx="689612" cy="338554"/>
            </a:xfrm>
            <a:prstGeom prst="rect">
              <a:avLst/>
            </a:prstGeom>
            <a:noFill/>
          </p:spPr>
          <p:txBody>
            <a:bodyPr wrap="none" rtlCol="0">
              <a:spAutoFit/>
            </a:bodyPr>
            <a:lstStyle/>
            <a:p>
              <a:r>
                <a:rPr lang="ar-SY" sz="1600" dirty="0" smtClean="0"/>
                <a:t>الشعراء</a:t>
              </a:r>
              <a:endParaRPr lang="en-US" sz="1600" dirty="0"/>
            </a:p>
          </p:txBody>
        </p:sp>
      </p:grpSp>
      <p:sp>
        <p:nvSpPr>
          <p:cNvPr id="13" name="Rectangle 12"/>
          <p:cNvSpPr/>
          <p:nvPr/>
        </p:nvSpPr>
        <p:spPr>
          <a:xfrm>
            <a:off x="1371600" y="4648200"/>
            <a:ext cx="3728649" cy="369332"/>
          </a:xfrm>
          <a:prstGeom prst="rect">
            <a:avLst/>
          </a:prstGeom>
        </p:spPr>
        <p:txBody>
          <a:bodyPr wrap="none">
            <a:spAutoFit/>
          </a:bodyPr>
          <a:lstStyle/>
          <a:p>
            <a:r>
              <a:rPr lang="en-US" b="1" dirty="0" smtClean="0"/>
              <a:t>And admonish your nearest kinsmen!</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“The Best of People”</a:t>
            </a:r>
            <a:endParaRPr lang="en-US" dirty="0"/>
          </a:p>
        </p:txBody>
      </p:sp>
      <p:sp>
        <p:nvSpPr>
          <p:cNvPr id="3" name="Content Placeholder 2"/>
          <p:cNvSpPr>
            <a:spLocks noGrp="1"/>
          </p:cNvSpPr>
          <p:nvPr>
            <p:ph idx="1"/>
          </p:nvPr>
        </p:nvSpPr>
        <p:spPr>
          <a:xfrm>
            <a:off x="914400" y="2209800"/>
            <a:ext cx="4343400" cy="3124200"/>
          </a:xfrm>
        </p:spPr>
        <p:txBody>
          <a:bodyPr>
            <a:normAutofit/>
          </a:bodyPr>
          <a:lstStyle/>
          <a:p>
            <a:pPr>
              <a:buNone/>
            </a:pPr>
            <a:r>
              <a:rPr lang="en-US" dirty="0" smtClean="0"/>
              <a:t>	“</a:t>
            </a:r>
            <a:r>
              <a:rPr lang="en-US" b="1" dirty="0" smtClean="0">
                <a:effectLst>
                  <a:outerShdw blurRad="38100" dist="38100" dir="2700000" algn="tl">
                    <a:srgbClr val="000000">
                      <a:alpha val="43137"/>
                    </a:srgbClr>
                  </a:outerShdw>
                </a:effectLst>
                <a:latin typeface="Monotype Corsiva" pitchFamily="66" charset="0"/>
              </a:rPr>
              <a:t>You are the best of peoples ever raised up for mankind; you enjoin </a:t>
            </a:r>
            <a:r>
              <a:rPr lang="en-US" b="1" i="1" dirty="0" smtClean="0">
                <a:effectLst>
                  <a:outerShdw blurRad="38100" dist="38100" dir="2700000" algn="tl">
                    <a:srgbClr val="000000">
                      <a:alpha val="43137"/>
                    </a:srgbClr>
                  </a:outerShdw>
                </a:effectLst>
                <a:latin typeface="Monotype Corsiva" pitchFamily="66" charset="0"/>
              </a:rPr>
              <a:t>Al-</a:t>
            </a:r>
            <a:r>
              <a:rPr lang="en-US" b="1" i="1" dirty="0" err="1" smtClean="0">
                <a:effectLst>
                  <a:outerShdw blurRad="38100" dist="38100" dir="2700000" algn="tl">
                    <a:srgbClr val="000000">
                      <a:alpha val="43137"/>
                    </a:srgbClr>
                  </a:outerShdw>
                </a:effectLst>
                <a:latin typeface="Monotype Corsiva" pitchFamily="66" charset="0"/>
              </a:rPr>
              <a:t>Ma‘ruf</a:t>
            </a:r>
            <a:r>
              <a:rPr lang="en-US" b="1" i="1" dirty="0" smtClean="0">
                <a:effectLst>
                  <a:outerShdw blurRad="38100" dist="38100" dir="2700000" algn="tl">
                    <a:srgbClr val="000000">
                      <a:alpha val="43137"/>
                    </a:srgbClr>
                  </a:outerShdw>
                </a:effectLst>
                <a:latin typeface="Monotype Corsiva" pitchFamily="66" charset="0"/>
              </a:rPr>
              <a:t> </a:t>
            </a:r>
            <a:r>
              <a:rPr lang="en-US" b="1" dirty="0" smtClean="0">
                <a:effectLst>
                  <a:outerShdw blurRad="38100" dist="38100" dir="2700000" algn="tl">
                    <a:srgbClr val="000000">
                      <a:alpha val="43137"/>
                    </a:srgbClr>
                  </a:outerShdw>
                </a:effectLst>
                <a:latin typeface="Monotype Corsiva" pitchFamily="66" charset="0"/>
              </a:rPr>
              <a:t>(Good) and forbid </a:t>
            </a:r>
            <a:r>
              <a:rPr lang="en-US" b="1" i="1" dirty="0" smtClean="0">
                <a:effectLst>
                  <a:outerShdw blurRad="38100" dist="38100" dir="2700000" algn="tl">
                    <a:srgbClr val="000000">
                      <a:alpha val="43137"/>
                    </a:srgbClr>
                  </a:outerShdw>
                </a:effectLst>
                <a:latin typeface="Monotype Corsiva" pitchFamily="66" charset="0"/>
              </a:rPr>
              <a:t>Al-</a:t>
            </a:r>
            <a:r>
              <a:rPr lang="en-US" b="1" i="1" dirty="0" err="1" smtClean="0">
                <a:effectLst>
                  <a:outerShdw blurRad="38100" dist="38100" dir="2700000" algn="tl">
                    <a:srgbClr val="000000">
                      <a:alpha val="43137"/>
                    </a:srgbClr>
                  </a:outerShdw>
                </a:effectLst>
                <a:latin typeface="Monotype Corsiva" pitchFamily="66" charset="0"/>
              </a:rPr>
              <a:t>Munkar</a:t>
            </a:r>
            <a:r>
              <a:rPr lang="en-US" b="1" i="1" dirty="0" smtClean="0">
                <a:effectLst>
                  <a:outerShdw blurRad="38100" dist="38100" dir="2700000" algn="tl">
                    <a:srgbClr val="000000">
                      <a:alpha val="43137"/>
                    </a:srgbClr>
                  </a:outerShdw>
                </a:effectLst>
                <a:latin typeface="Monotype Corsiva" pitchFamily="66" charset="0"/>
              </a:rPr>
              <a:t> </a:t>
            </a:r>
            <a:r>
              <a:rPr lang="en-US" b="1" dirty="0" smtClean="0">
                <a:effectLst>
                  <a:outerShdw blurRad="38100" dist="38100" dir="2700000" algn="tl">
                    <a:srgbClr val="000000">
                      <a:alpha val="43137"/>
                    </a:srgbClr>
                  </a:outerShdw>
                </a:effectLst>
                <a:latin typeface="Monotype Corsiva" pitchFamily="66" charset="0"/>
              </a:rPr>
              <a:t>(Evil), and you believe in Allah…..” </a:t>
            </a:r>
            <a:endParaRPr lang="en-US" b="1" dirty="0">
              <a:effectLst>
                <a:outerShdw blurRad="38100" dist="38100" dir="2700000" algn="tl">
                  <a:srgbClr val="000000">
                    <a:alpha val="43137"/>
                  </a:srgbClr>
                </a:outerShdw>
              </a:effectLst>
              <a:latin typeface="Monotype Corsiva" pitchFamily="66" charset="0"/>
            </a:endParaRPr>
          </a:p>
        </p:txBody>
      </p:sp>
      <p:grpSp>
        <p:nvGrpSpPr>
          <p:cNvPr id="4" name="Group 6"/>
          <p:cNvGrpSpPr/>
          <p:nvPr/>
        </p:nvGrpSpPr>
        <p:grpSpPr>
          <a:xfrm>
            <a:off x="5562600" y="2362200"/>
            <a:ext cx="3025866" cy="2514600"/>
            <a:chOff x="5562600" y="2362200"/>
            <a:chExt cx="3025866" cy="2514600"/>
          </a:xfrm>
        </p:grpSpPr>
        <p:pic>
          <p:nvPicPr>
            <p:cNvPr id="8"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562600" y="2362200"/>
              <a:ext cx="3025866" cy="2514600"/>
            </a:xfrm>
            <a:prstGeom prst="rect">
              <a:avLst/>
            </a:prstGeom>
            <a:noFill/>
          </p:spPr>
        </p:pic>
        <p:sp>
          <p:nvSpPr>
            <p:cNvPr id="9" name="TextBox 8"/>
            <p:cNvSpPr txBox="1"/>
            <p:nvPr/>
          </p:nvSpPr>
          <p:spPr>
            <a:xfrm>
              <a:off x="5791200" y="4343400"/>
              <a:ext cx="829073" cy="338554"/>
            </a:xfrm>
            <a:prstGeom prst="rect">
              <a:avLst/>
            </a:prstGeom>
            <a:noFill/>
          </p:spPr>
          <p:txBody>
            <a:bodyPr wrap="none" rtlCol="0">
              <a:spAutoFit/>
            </a:bodyPr>
            <a:lstStyle/>
            <a:p>
              <a:r>
                <a:rPr lang="ar-SY" sz="1600" dirty="0" smtClean="0"/>
                <a:t>آل عمران</a:t>
              </a:r>
              <a:endParaRPr lang="en-US" sz="160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endParaRPr lang="en-US" sz="3900" b="1" dirty="0" smtClean="0">
              <a:solidFill>
                <a:srgbClr val="C00000"/>
              </a:solidFill>
              <a:effectLst>
                <a:outerShdw blurRad="38100" dist="38100" dir="2700000" algn="tl">
                  <a:srgbClr val="000000">
                    <a:alpha val="43137"/>
                  </a:srgbClr>
                </a:outerShdw>
              </a:effectLst>
            </a:endParaRPr>
          </a:p>
          <a:p>
            <a:pPr algn="ctr">
              <a:buNone/>
            </a:pPr>
            <a:r>
              <a:rPr lang="en-US" sz="7100" b="1" dirty="0" smtClean="0">
                <a:solidFill>
                  <a:srgbClr val="C00000"/>
                </a:solidFill>
                <a:effectLst>
                  <a:outerShdw blurRad="38100" dist="38100" dir="2700000" algn="tl">
                    <a:srgbClr val="000000">
                      <a:alpha val="43137"/>
                    </a:srgbClr>
                  </a:outerShdw>
                </a:effectLst>
              </a:rPr>
              <a:t>Islam…</a:t>
            </a:r>
          </a:p>
          <a:p>
            <a:pPr algn="ctr">
              <a:buNone/>
            </a:pPr>
            <a:r>
              <a:rPr lang="en-US" sz="7100" b="1" dirty="0" smtClean="0">
                <a:solidFill>
                  <a:srgbClr val="C00000"/>
                </a:solidFill>
                <a:effectLst>
                  <a:outerShdw blurRad="38100" dist="38100" dir="2700000" algn="tl">
                    <a:srgbClr val="000000">
                      <a:alpha val="43137"/>
                    </a:srgbClr>
                  </a:outerShdw>
                </a:effectLst>
              </a:rPr>
              <a:t>Learn it!</a:t>
            </a:r>
          </a:p>
          <a:p>
            <a:pPr algn="ctr">
              <a:buNone/>
            </a:pPr>
            <a:r>
              <a:rPr lang="en-US" sz="7100" b="1" dirty="0" smtClean="0">
                <a:solidFill>
                  <a:srgbClr val="C00000"/>
                </a:solidFill>
                <a:effectLst>
                  <a:outerShdw blurRad="38100" dist="38100" dir="2700000" algn="tl">
                    <a:srgbClr val="000000">
                      <a:alpha val="43137"/>
                    </a:srgbClr>
                  </a:outerShdw>
                </a:effectLst>
              </a:rPr>
              <a:t>Love it!</a:t>
            </a:r>
          </a:p>
          <a:p>
            <a:pPr algn="ctr">
              <a:buNone/>
            </a:pPr>
            <a:r>
              <a:rPr lang="en-US" sz="7100" b="1" dirty="0" smtClean="0">
                <a:solidFill>
                  <a:srgbClr val="C00000"/>
                </a:solidFill>
                <a:effectLst>
                  <a:outerShdw blurRad="38100" dist="38100" dir="2700000" algn="tl">
                    <a:srgbClr val="000000">
                      <a:alpha val="43137"/>
                    </a:srgbClr>
                  </a:outerShdw>
                </a:effectLst>
              </a:rPr>
              <a:t> Live 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6000" b="1" dirty="0" err="1" smtClean="0">
                <a:solidFill>
                  <a:srgbClr val="C00000"/>
                </a:solidFill>
                <a:effectLst>
                  <a:outerShdw blurRad="38100" dist="38100" dir="2700000" algn="tl">
                    <a:srgbClr val="000000">
                      <a:alpha val="43137"/>
                    </a:srgbClr>
                  </a:outerShdw>
                </a:effectLst>
                <a:latin typeface="+mj-lt"/>
              </a:rPr>
              <a:t>Da’wah</a:t>
            </a:r>
            <a:r>
              <a:rPr lang="en-US" sz="6000" b="1" dirty="0" smtClean="0">
                <a:solidFill>
                  <a:srgbClr val="C00000"/>
                </a:solidFill>
                <a:effectLst>
                  <a:outerShdw blurRad="38100" dist="38100" dir="2700000" algn="tl">
                    <a:srgbClr val="000000">
                      <a:alpha val="43137"/>
                    </a:srgbClr>
                  </a:outerShdw>
                </a:effectLst>
                <a:latin typeface="+mj-lt"/>
              </a:rPr>
              <a:t> Challenges</a:t>
            </a:r>
            <a:endParaRPr lang="en-US" sz="6000" dirty="0">
              <a:solidFill>
                <a:srgbClr val="C00000"/>
              </a:solidFill>
              <a:latin typeface="+mj-lt"/>
            </a:endParaRPr>
          </a:p>
        </p:txBody>
      </p:sp>
      <p:sp>
        <p:nvSpPr>
          <p:cNvPr id="3" name="Content Placeholder 2"/>
          <p:cNvSpPr>
            <a:spLocks noGrp="1"/>
          </p:cNvSpPr>
          <p:nvPr>
            <p:ph idx="1"/>
          </p:nvPr>
        </p:nvSpPr>
        <p:spPr>
          <a:xfrm>
            <a:off x="457200" y="1752600"/>
            <a:ext cx="8229600" cy="4419600"/>
          </a:xfrm>
        </p:spPr>
        <p:txBody>
          <a:bodyPr>
            <a:normAutofit/>
          </a:bodyPr>
          <a:lstStyle/>
          <a:p>
            <a:r>
              <a:rPr lang="en-US" sz="3600" b="1" dirty="0" smtClean="0">
                <a:effectLst>
                  <a:outerShdw blurRad="38100" dist="38100" dir="2700000" algn="tl">
                    <a:srgbClr val="000000">
                      <a:alpha val="43137"/>
                    </a:srgbClr>
                  </a:outerShdw>
                </a:effectLst>
              </a:rPr>
              <a:t>What stops people from engaging in Da’wah?</a:t>
            </a:r>
          </a:p>
          <a:p>
            <a:pPr lvl="1"/>
            <a:r>
              <a:rPr lang="en-US" sz="3200" b="1" dirty="0" smtClean="0">
                <a:effectLst>
                  <a:outerShdw blurRad="38100" dist="38100" dir="2700000" algn="tl">
                    <a:srgbClr val="000000">
                      <a:alpha val="43137"/>
                    </a:srgbClr>
                  </a:outerShdw>
                </a:effectLst>
              </a:rPr>
              <a:t>Fear of Mockery</a:t>
            </a:r>
          </a:p>
          <a:p>
            <a:pPr lvl="1"/>
            <a:r>
              <a:rPr lang="en-US" sz="3200" b="1" dirty="0" smtClean="0">
                <a:effectLst>
                  <a:outerShdw blurRad="38100" dist="38100" dir="2700000" algn="tl">
                    <a:srgbClr val="000000">
                      <a:alpha val="43137"/>
                    </a:srgbClr>
                  </a:outerShdw>
                </a:effectLst>
              </a:rPr>
              <a:t>Fear of being harmed</a:t>
            </a:r>
          </a:p>
          <a:p>
            <a:pPr lvl="1"/>
            <a:r>
              <a:rPr lang="en-US" sz="3200" b="1" dirty="0" smtClean="0">
                <a:effectLst>
                  <a:outerShdw blurRad="38100" dist="38100" dir="2700000" algn="tl">
                    <a:srgbClr val="000000">
                      <a:alpha val="43137"/>
                    </a:srgbClr>
                  </a:outerShdw>
                </a:effectLst>
              </a:rPr>
              <a:t>Fear of losing friends/Social isolation</a:t>
            </a:r>
          </a:p>
          <a:p>
            <a:pPr lvl="1"/>
            <a:r>
              <a:rPr lang="en-US" sz="3200" b="1" dirty="0" smtClean="0">
                <a:effectLst>
                  <a:outerShdw blurRad="38100" dist="38100" dir="2700000" algn="tl">
                    <a:srgbClr val="000000">
                      <a:alpha val="43137"/>
                    </a:srgbClr>
                  </a:outerShdw>
                </a:effectLst>
              </a:rPr>
              <a:t>Depending on “others” to do the job</a:t>
            </a:r>
          </a:p>
          <a:p>
            <a:pPr lvl="1"/>
            <a:endParaRPr lang="en-US" b="1" dirty="0" smtClean="0">
              <a:effectLst>
                <a:outerShdw blurRad="38100" dist="38100" dir="2700000" algn="tl">
                  <a:srgbClr val="000000">
                    <a:alpha val="43137"/>
                  </a:srgbClr>
                </a:outerShdw>
              </a:effectLst>
            </a:endParaRPr>
          </a:p>
          <a:p>
            <a:pPr lvl="1"/>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accent2">
                    <a:lumMod val="50000"/>
                  </a:schemeClr>
                </a:solidFill>
                <a:effectLst>
                  <a:outerShdw blurRad="38100" dist="38100" dir="2700000" algn="tl">
                    <a:srgbClr val="000000">
                      <a:alpha val="43137"/>
                    </a:srgbClr>
                  </a:outerShdw>
                </a:effectLst>
              </a:rPr>
              <a:t>“IDENTITY”</a:t>
            </a:r>
            <a:endParaRPr lang="en-US" sz="6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Self-defining attributes</a:t>
            </a:r>
          </a:p>
          <a:p>
            <a:pPr lvl="1"/>
            <a:r>
              <a:rPr lang="en-US" b="1" dirty="0" smtClean="0"/>
              <a:t>Race/Ethnicity (White, Black, Asian, etc)</a:t>
            </a:r>
          </a:p>
          <a:p>
            <a:pPr lvl="1"/>
            <a:r>
              <a:rPr lang="en-US" b="1" dirty="0" smtClean="0"/>
              <a:t>National Origin (Indo-Paki, Arab, etc)</a:t>
            </a:r>
          </a:p>
          <a:p>
            <a:pPr lvl="1"/>
            <a:r>
              <a:rPr lang="en-US" b="1" dirty="0" smtClean="0"/>
              <a:t>Gender (Feminism)</a:t>
            </a:r>
          </a:p>
          <a:p>
            <a:pPr lvl="1"/>
            <a:r>
              <a:rPr lang="en-US" b="1" dirty="0" smtClean="0"/>
              <a:t>Religion</a:t>
            </a:r>
          </a:p>
          <a:p>
            <a:pPr lvl="1"/>
            <a:endParaRPr lang="en-US" b="1" dirty="0"/>
          </a:p>
        </p:txBody>
      </p:sp>
      <p:sp>
        <p:nvSpPr>
          <p:cNvPr id="4" name="TextBox 3"/>
          <p:cNvSpPr txBox="1"/>
          <p:nvPr/>
        </p:nvSpPr>
        <p:spPr>
          <a:xfrm>
            <a:off x="685800" y="4495800"/>
            <a:ext cx="80010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accent2">
                    <a:lumMod val="50000"/>
                  </a:schemeClr>
                </a:solidFill>
                <a:effectLst>
                  <a:outerShdw blurRad="38100" dist="38100" dir="2700000" algn="tl">
                    <a:srgbClr val="000000">
                      <a:alpha val="43137"/>
                    </a:srgbClr>
                  </a:outerShdw>
                </a:effectLst>
              </a:rPr>
              <a:t>We define our Identity based on what we believe is our most important and distinguishing character! </a:t>
            </a:r>
            <a:endParaRPr lang="en-US" sz="28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70" decel="100000"/>
                                        <p:tgtEl>
                                          <p:spTgt spid="4"/>
                                        </p:tgtEl>
                                      </p:cBhvr>
                                    </p:animEffect>
                                    <p:animScale>
                                      <p:cBhvr>
                                        <p:cTn id="28" dur="770" decel="100000"/>
                                        <p:tgtEl>
                                          <p:spTgt spid="4"/>
                                        </p:tgtEl>
                                      </p:cBhvr>
                                      <p:from x="10000" y="10000"/>
                                      <p:to x="200000" y="450000"/>
                                    </p:animScale>
                                    <p:animScale>
                                      <p:cBhvr>
                                        <p:cTn id="29" dur="1230" accel="100000" fill="hold">
                                          <p:stCondLst>
                                            <p:cond delay="770"/>
                                          </p:stCondLst>
                                        </p:cTn>
                                        <p:tgtEl>
                                          <p:spTgt spid="4"/>
                                        </p:tgtEl>
                                      </p:cBhvr>
                                      <p:from x="200000" y="450000"/>
                                      <p:to x="100000" y="100000"/>
                                    </p:animScale>
                                    <p:set>
                                      <p:cBhvr>
                                        <p:cTn id="30" dur="770" fill="hold"/>
                                        <p:tgtEl>
                                          <p:spTgt spid="4"/>
                                        </p:tgtEl>
                                        <p:attrNameLst>
                                          <p:attrName>ppt_x</p:attrName>
                                        </p:attrNameLst>
                                      </p:cBhvr>
                                      <p:to>
                                        <p:strVal val="(0.5)"/>
                                      </p:to>
                                    </p:set>
                                    <p:anim from="(0.5)" to="(#ppt_x)" calcmode="lin" valueType="num">
                                      <p:cBhvr>
                                        <p:cTn id="31" dur="1230" accel="100000" fill="hold">
                                          <p:stCondLst>
                                            <p:cond delay="770"/>
                                          </p:stCondLst>
                                        </p:cTn>
                                        <p:tgtEl>
                                          <p:spTgt spid="4"/>
                                        </p:tgtEl>
                                        <p:attrNameLst>
                                          <p:attrName>ppt_x</p:attrName>
                                        </p:attrNameLst>
                                      </p:cBhvr>
                                    </p:anim>
                                    <p:set>
                                      <p:cBhvr>
                                        <p:cTn id="32" dur="770" fill="hold"/>
                                        <p:tgtEl>
                                          <p:spTgt spid="4"/>
                                        </p:tgtEl>
                                        <p:attrNameLst>
                                          <p:attrName>ppt_y</p:attrName>
                                        </p:attrNameLst>
                                      </p:cBhvr>
                                      <p:to>
                                        <p:strVal val="(#ppt_y+0.4)"/>
                                      </p:to>
                                    </p:set>
                                    <p:anim from="(#ppt_y+0.4)" to="(#ppt_y)" calcmode="lin" valueType="num">
                                      <p:cBhvr>
                                        <p:cTn id="3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685800"/>
          </a:xfrm>
        </p:spPr>
        <p:txBody>
          <a:bodyPr>
            <a:normAutofit/>
          </a:bodyPr>
          <a:lstStyle/>
          <a:p>
            <a:r>
              <a:rPr lang="en-US" sz="3600" b="1" dirty="0" smtClean="0">
                <a:effectLst>
                  <a:outerShdw blurRad="38100" dist="38100" dir="2700000" algn="tl">
                    <a:srgbClr val="000000">
                      <a:alpha val="43137"/>
                    </a:srgbClr>
                  </a:outerShdw>
                </a:effectLst>
              </a:rPr>
              <a:t>Fear of Mockery</a:t>
            </a:r>
          </a:p>
        </p:txBody>
      </p:sp>
      <p:grpSp>
        <p:nvGrpSpPr>
          <p:cNvPr id="4" name="Group 5"/>
          <p:cNvGrpSpPr/>
          <p:nvPr/>
        </p:nvGrpSpPr>
        <p:grpSpPr>
          <a:xfrm>
            <a:off x="5029200" y="3048000"/>
            <a:ext cx="3067050" cy="1893111"/>
            <a:chOff x="5257800" y="2971800"/>
            <a:chExt cx="3067050" cy="1893111"/>
          </a:xfrm>
        </p:grpSpPr>
        <p:pic>
          <p:nvPicPr>
            <p:cNvPr id="28674"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257800" y="2971800"/>
              <a:ext cx="3067050" cy="1893111"/>
            </a:xfrm>
            <a:prstGeom prst="rect">
              <a:avLst/>
            </a:prstGeom>
            <a:noFill/>
          </p:spPr>
        </p:pic>
        <p:sp>
          <p:nvSpPr>
            <p:cNvPr id="5" name="TextBox 4"/>
            <p:cNvSpPr txBox="1"/>
            <p:nvPr/>
          </p:nvSpPr>
          <p:spPr>
            <a:xfrm>
              <a:off x="5638800" y="4191000"/>
              <a:ext cx="636713" cy="369332"/>
            </a:xfrm>
            <a:prstGeom prst="rect">
              <a:avLst/>
            </a:prstGeom>
            <a:noFill/>
          </p:spPr>
          <p:txBody>
            <a:bodyPr wrap="none" rtlCol="0">
              <a:spAutoFit/>
            </a:bodyPr>
            <a:lstStyle/>
            <a:p>
              <a:r>
                <a:rPr lang="ar-SY" dirty="0" smtClean="0"/>
                <a:t>الأنعام</a:t>
              </a:r>
              <a:endParaRPr lang="en-US" dirty="0"/>
            </a:p>
          </p:txBody>
        </p:sp>
      </p:grpSp>
      <p:sp>
        <p:nvSpPr>
          <p:cNvPr id="7" name="TextBox 6"/>
          <p:cNvSpPr txBox="1"/>
          <p:nvPr/>
        </p:nvSpPr>
        <p:spPr>
          <a:xfrm>
            <a:off x="1295400" y="3124200"/>
            <a:ext cx="3657600" cy="1631216"/>
          </a:xfrm>
          <a:prstGeom prst="rect">
            <a:avLst/>
          </a:prstGeom>
          <a:noFill/>
        </p:spPr>
        <p:txBody>
          <a:bodyPr wrap="square" rtlCol="0">
            <a:spAutoFit/>
          </a:bodyPr>
          <a:lstStyle/>
          <a:p>
            <a:r>
              <a:rPr lang="en-US" sz="2000" b="1" dirty="0" smtClean="0"/>
              <a:t>And indeed (many) Messengers before you were mocked at, but their scoffers were surrounded by the very thing that they used to mock at.</a:t>
            </a:r>
            <a:endParaRPr lang="en-US" sz="2000" b="1" dirty="0"/>
          </a:p>
        </p:txBody>
      </p:sp>
      <p:sp>
        <p:nvSpPr>
          <p:cNvPr id="10" name="Title 1"/>
          <p:cNvSpPr>
            <a:spLocks noGrp="1"/>
          </p:cNvSpPr>
          <p:nvPr>
            <p:ph type="title"/>
          </p:nvPr>
        </p:nvSpPr>
        <p:spPr/>
        <p:txBody>
          <a:bodyPr>
            <a:normAutofit/>
          </a:bodyPr>
          <a:lstStyle/>
          <a:p>
            <a:pPr lvl="1" algn="ctr" rtl="0">
              <a:spcBef>
                <a:spcPct val="0"/>
              </a:spcBef>
            </a:pPr>
            <a:r>
              <a:rPr lang="en-US" sz="6000" b="1" dirty="0" err="1" smtClean="0">
                <a:solidFill>
                  <a:srgbClr val="C00000"/>
                </a:solidFill>
                <a:effectLst>
                  <a:outerShdw blurRad="38100" dist="38100" dir="2700000" algn="tl">
                    <a:srgbClr val="000000">
                      <a:alpha val="43137"/>
                    </a:srgbClr>
                  </a:outerShdw>
                </a:effectLst>
                <a:latin typeface="+mj-lt"/>
              </a:rPr>
              <a:t>Da’wah</a:t>
            </a:r>
            <a:r>
              <a:rPr lang="en-US" sz="6000" b="1" dirty="0" smtClean="0">
                <a:solidFill>
                  <a:srgbClr val="C00000"/>
                </a:solidFill>
                <a:effectLst>
                  <a:outerShdw blurRad="38100" dist="38100" dir="2700000" algn="tl">
                    <a:srgbClr val="000000">
                      <a:alpha val="43137"/>
                    </a:srgbClr>
                  </a:outerShdw>
                </a:effectLst>
                <a:latin typeface="+mj-lt"/>
              </a:rPr>
              <a:t> Challenges</a:t>
            </a:r>
            <a:endParaRPr lang="en-US" sz="6000" dirty="0">
              <a:solidFill>
                <a:srgbClr val="C0000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685800"/>
          </a:xfrm>
        </p:spPr>
        <p:txBody>
          <a:bodyPr>
            <a:normAutofit/>
          </a:bodyPr>
          <a:lstStyle/>
          <a:p>
            <a:r>
              <a:rPr lang="en-US" sz="3600" b="1" dirty="0" smtClean="0">
                <a:effectLst>
                  <a:outerShdw blurRad="38100" dist="38100" dir="2700000" algn="tl">
                    <a:srgbClr val="000000">
                      <a:alpha val="43137"/>
                    </a:srgbClr>
                  </a:outerShdw>
                </a:effectLst>
              </a:rPr>
              <a:t>Fear of being harmed</a:t>
            </a:r>
          </a:p>
        </p:txBody>
      </p:sp>
      <p:sp>
        <p:nvSpPr>
          <p:cNvPr id="7" name="TextBox 6"/>
          <p:cNvSpPr txBox="1"/>
          <p:nvPr/>
        </p:nvSpPr>
        <p:spPr>
          <a:xfrm>
            <a:off x="1143000" y="2590800"/>
            <a:ext cx="3886200" cy="3785652"/>
          </a:xfrm>
          <a:prstGeom prst="rect">
            <a:avLst/>
          </a:prstGeom>
          <a:noFill/>
        </p:spPr>
        <p:txBody>
          <a:bodyPr wrap="square" rtlCol="0">
            <a:spAutoFit/>
          </a:bodyPr>
          <a:lstStyle/>
          <a:p>
            <a:r>
              <a:rPr lang="en-US" sz="2000" b="1" dirty="0" smtClean="0"/>
              <a:t>Or think you that you will enter Paradise without such (trials) as came to those who passed away before you? They were afflicted with severe poverty and ailments and were so shaken that even the Messenger and those who believed along with him said, "When (will come) the Help of Allah?" Yes! Certainly, the Help of Allah is near!</a:t>
            </a:r>
            <a:br>
              <a:rPr lang="en-US" sz="2000" b="1" dirty="0" smtClean="0"/>
            </a:br>
            <a:endParaRPr lang="en-US" sz="2000" b="1" dirty="0"/>
          </a:p>
        </p:txBody>
      </p:sp>
      <p:grpSp>
        <p:nvGrpSpPr>
          <p:cNvPr id="4" name="Group 9"/>
          <p:cNvGrpSpPr/>
          <p:nvPr/>
        </p:nvGrpSpPr>
        <p:grpSpPr>
          <a:xfrm>
            <a:off x="5334000" y="2743200"/>
            <a:ext cx="2843493" cy="2667000"/>
            <a:chOff x="5405157" y="2590800"/>
            <a:chExt cx="2843493" cy="2667000"/>
          </a:xfrm>
        </p:grpSpPr>
        <p:pic>
          <p:nvPicPr>
            <p:cNvPr id="30722"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405157" y="2590800"/>
              <a:ext cx="2843493" cy="2667000"/>
            </a:xfrm>
            <a:prstGeom prst="rect">
              <a:avLst/>
            </a:prstGeom>
            <a:noFill/>
          </p:spPr>
        </p:pic>
        <p:sp>
          <p:nvSpPr>
            <p:cNvPr id="9" name="TextBox 8"/>
            <p:cNvSpPr txBox="1"/>
            <p:nvPr/>
          </p:nvSpPr>
          <p:spPr>
            <a:xfrm>
              <a:off x="5791200" y="4572000"/>
              <a:ext cx="575799" cy="369332"/>
            </a:xfrm>
            <a:prstGeom prst="rect">
              <a:avLst/>
            </a:prstGeom>
            <a:noFill/>
          </p:spPr>
          <p:txBody>
            <a:bodyPr wrap="none" rtlCol="0">
              <a:spAutoFit/>
            </a:bodyPr>
            <a:lstStyle/>
            <a:p>
              <a:r>
                <a:rPr lang="ar-SY" dirty="0" smtClean="0"/>
                <a:t>البقرة</a:t>
              </a:r>
              <a:endParaRPr lang="en-US" dirty="0"/>
            </a:p>
          </p:txBody>
        </p:sp>
      </p:grpSp>
      <p:sp>
        <p:nvSpPr>
          <p:cNvPr id="8" name="Title 1"/>
          <p:cNvSpPr>
            <a:spLocks noGrp="1"/>
          </p:cNvSpPr>
          <p:nvPr>
            <p:ph type="title"/>
          </p:nvPr>
        </p:nvSpPr>
        <p:spPr/>
        <p:txBody>
          <a:bodyPr>
            <a:normAutofit/>
          </a:bodyPr>
          <a:lstStyle/>
          <a:p>
            <a:pPr lvl="1" algn="ctr" rtl="0">
              <a:spcBef>
                <a:spcPct val="0"/>
              </a:spcBef>
            </a:pPr>
            <a:r>
              <a:rPr lang="en-US" sz="6000" b="1" dirty="0" err="1" smtClean="0">
                <a:solidFill>
                  <a:srgbClr val="C00000"/>
                </a:solidFill>
                <a:effectLst>
                  <a:outerShdw blurRad="38100" dist="38100" dir="2700000" algn="tl">
                    <a:srgbClr val="000000">
                      <a:alpha val="43137"/>
                    </a:srgbClr>
                  </a:outerShdw>
                </a:effectLst>
                <a:latin typeface="+mj-lt"/>
              </a:rPr>
              <a:t>Da’wah</a:t>
            </a:r>
            <a:r>
              <a:rPr lang="en-US" sz="6000" b="1" dirty="0" smtClean="0">
                <a:solidFill>
                  <a:srgbClr val="C00000"/>
                </a:solidFill>
                <a:effectLst>
                  <a:outerShdw blurRad="38100" dist="38100" dir="2700000" algn="tl">
                    <a:srgbClr val="000000">
                      <a:alpha val="43137"/>
                    </a:srgbClr>
                  </a:outerShdw>
                </a:effectLst>
                <a:latin typeface="+mj-lt"/>
              </a:rPr>
              <a:t> Challenges</a:t>
            </a:r>
            <a:endParaRPr lang="en-US" sz="6000" dirty="0">
              <a:solidFill>
                <a:srgbClr val="C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038600"/>
          </a:xfrm>
        </p:spPr>
        <p:txBody>
          <a:bodyPr>
            <a:normAutofit/>
          </a:bodyPr>
          <a:lstStyle/>
          <a:p>
            <a:r>
              <a:rPr lang="en-US" sz="3600" b="1" dirty="0" smtClean="0">
                <a:effectLst>
                  <a:outerShdw blurRad="38100" dist="38100" dir="2700000" algn="tl">
                    <a:srgbClr val="000000">
                      <a:alpha val="43137"/>
                    </a:srgbClr>
                  </a:outerShdw>
                </a:effectLst>
              </a:rPr>
              <a:t>Fear of losing friends/Social isolation</a:t>
            </a:r>
          </a:p>
          <a:p>
            <a:pPr lvl="1"/>
            <a:r>
              <a:rPr lang="en-US" b="1" dirty="0" smtClean="0">
                <a:effectLst>
                  <a:outerShdw blurRad="38100" dist="38100" dir="2700000" algn="tl">
                    <a:srgbClr val="000000">
                      <a:alpha val="43137"/>
                    </a:srgbClr>
                  </a:outerShdw>
                </a:effectLst>
              </a:rPr>
              <a:t>Father of Ibrahim</a:t>
            </a:r>
          </a:p>
          <a:p>
            <a:pPr lvl="1"/>
            <a:r>
              <a:rPr lang="en-US" b="1" dirty="0" smtClean="0">
                <a:effectLst>
                  <a:outerShdw blurRad="38100" dist="38100" dir="2700000" algn="tl">
                    <a:srgbClr val="000000">
                      <a:alpha val="43137"/>
                    </a:srgbClr>
                  </a:outerShdw>
                </a:effectLst>
              </a:rPr>
              <a:t>Son of Nooh</a:t>
            </a:r>
          </a:p>
          <a:p>
            <a:pPr lvl="1"/>
            <a:r>
              <a:rPr lang="en-US" b="1" dirty="0" err="1" smtClean="0">
                <a:effectLst>
                  <a:outerShdw blurRad="38100" dist="38100" dir="2700000" algn="tl">
                    <a:srgbClr val="000000">
                      <a:alpha val="43137"/>
                    </a:srgbClr>
                  </a:outerShdw>
                </a:effectLst>
              </a:rPr>
              <a:t>Quraysh’s</a:t>
            </a:r>
            <a:r>
              <a:rPr lang="en-US" b="1" dirty="0" smtClean="0">
                <a:effectLst>
                  <a:outerShdw blurRad="38100" dist="38100" dir="2700000" algn="tl">
                    <a:srgbClr val="000000">
                      <a:alpha val="43137"/>
                    </a:srgbClr>
                  </a:outerShdw>
                </a:effectLst>
              </a:rPr>
              <a:t> Siege against Muslims (embargo)</a:t>
            </a:r>
          </a:p>
        </p:txBody>
      </p:sp>
      <p:sp>
        <p:nvSpPr>
          <p:cNvPr id="5" name="Title 1"/>
          <p:cNvSpPr>
            <a:spLocks noGrp="1"/>
          </p:cNvSpPr>
          <p:nvPr>
            <p:ph type="title"/>
          </p:nvPr>
        </p:nvSpPr>
        <p:spPr/>
        <p:txBody>
          <a:bodyPr>
            <a:normAutofit/>
          </a:bodyPr>
          <a:lstStyle/>
          <a:p>
            <a:pPr lvl="1" algn="ctr" rtl="0">
              <a:spcBef>
                <a:spcPct val="0"/>
              </a:spcBef>
            </a:pPr>
            <a:r>
              <a:rPr lang="en-US" sz="6000" b="1" dirty="0" err="1" smtClean="0">
                <a:solidFill>
                  <a:srgbClr val="C00000"/>
                </a:solidFill>
                <a:effectLst>
                  <a:outerShdw blurRad="38100" dist="38100" dir="2700000" algn="tl">
                    <a:srgbClr val="000000">
                      <a:alpha val="43137"/>
                    </a:srgbClr>
                  </a:outerShdw>
                </a:effectLst>
                <a:latin typeface="+mj-lt"/>
              </a:rPr>
              <a:t>Da’wah</a:t>
            </a:r>
            <a:r>
              <a:rPr lang="en-US" sz="6000" b="1" dirty="0" smtClean="0">
                <a:solidFill>
                  <a:srgbClr val="C00000"/>
                </a:solidFill>
                <a:effectLst>
                  <a:outerShdw blurRad="38100" dist="38100" dir="2700000" algn="tl">
                    <a:srgbClr val="000000">
                      <a:alpha val="43137"/>
                    </a:srgbClr>
                  </a:outerShdw>
                </a:effectLst>
                <a:latin typeface="+mj-lt"/>
              </a:rPr>
              <a:t> Challenges</a:t>
            </a:r>
            <a:endParaRPr lang="en-US" sz="6000" dirty="0">
              <a:solidFill>
                <a:srgbClr val="C00000"/>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685800"/>
          </a:xfrm>
        </p:spPr>
        <p:txBody>
          <a:bodyPr>
            <a:normAutofit/>
          </a:bodyPr>
          <a:lstStyle/>
          <a:p>
            <a:r>
              <a:rPr lang="en-US" sz="3600" b="1" dirty="0" smtClean="0">
                <a:effectLst>
                  <a:outerShdw blurRad="38100" dist="38100" dir="2700000" algn="tl">
                    <a:srgbClr val="000000">
                      <a:alpha val="43137"/>
                    </a:srgbClr>
                  </a:outerShdw>
                </a:effectLst>
              </a:rPr>
              <a:t>Depending on “others” to do the job</a:t>
            </a:r>
          </a:p>
        </p:txBody>
      </p:sp>
      <p:sp>
        <p:nvSpPr>
          <p:cNvPr id="7" name="TextBox 6"/>
          <p:cNvSpPr txBox="1"/>
          <p:nvPr/>
        </p:nvSpPr>
        <p:spPr>
          <a:xfrm>
            <a:off x="609600" y="2514600"/>
            <a:ext cx="4038600" cy="3581400"/>
          </a:xfrm>
          <a:prstGeom prst="rect">
            <a:avLst/>
          </a:prstGeom>
          <a:noFill/>
        </p:spPr>
        <p:txBody>
          <a:bodyPr wrap="square" rtlCol="0">
            <a:spAutoFit/>
          </a:bodyPr>
          <a:lstStyle/>
          <a:p>
            <a:r>
              <a:rPr lang="en-US" sz="1600" b="1" dirty="0" smtClean="0"/>
              <a:t>And put forward to them a similitude: the (story of the) dwellers of the town, when there came Messengers to them.</a:t>
            </a:r>
            <a:br>
              <a:rPr lang="en-US" sz="1600" b="1" dirty="0" smtClean="0"/>
            </a:br>
            <a:r>
              <a:rPr lang="en-US" sz="1600" b="1" dirty="0" smtClean="0"/>
              <a:t>When </a:t>
            </a:r>
            <a:r>
              <a:rPr lang="en-US" sz="1600" b="1" u="sng" dirty="0" smtClean="0"/>
              <a:t>We sent to them two Messengers</a:t>
            </a:r>
            <a:r>
              <a:rPr lang="en-US" sz="1600" b="1" dirty="0" smtClean="0"/>
              <a:t>, they belied them both; so We </a:t>
            </a:r>
            <a:r>
              <a:rPr lang="en-US" sz="1600" b="1" u="sng" dirty="0" smtClean="0"/>
              <a:t>reinforced them with a third</a:t>
            </a:r>
            <a:r>
              <a:rPr lang="en-US" sz="1600" b="1" dirty="0" smtClean="0"/>
              <a:t>, and they said: "Verily we have been sent to you as Messengers."</a:t>
            </a:r>
            <a:br>
              <a:rPr lang="en-US" sz="1600" b="1" dirty="0" smtClean="0"/>
            </a:br>
            <a:r>
              <a:rPr lang="en-US" sz="1600" b="1" dirty="0" smtClean="0"/>
              <a:t>They (people of the town) said: "You are only human beings like ourselves, and the Most Gracious (Allah) has revealed nothing. You are only telling lies.“ ………..</a:t>
            </a:r>
            <a:br>
              <a:rPr lang="en-US" sz="1600" b="1" dirty="0" smtClean="0"/>
            </a:br>
            <a:r>
              <a:rPr lang="en-US" sz="1600" b="1" dirty="0" smtClean="0"/>
              <a:t>…………</a:t>
            </a:r>
            <a:r>
              <a:rPr lang="en-US" sz="1600" b="1" u="sng" dirty="0" smtClean="0"/>
              <a:t>And there came a man running from the farthest part of the town</a:t>
            </a:r>
            <a:r>
              <a:rPr lang="en-US" sz="1600" b="1" dirty="0" smtClean="0"/>
              <a:t>. He said: "O my people! Obey the Messengers.</a:t>
            </a:r>
            <a:endParaRPr lang="en-US" sz="1600" b="1" dirty="0"/>
          </a:p>
        </p:txBody>
      </p:sp>
      <p:grpSp>
        <p:nvGrpSpPr>
          <p:cNvPr id="4" name="Group 9"/>
          <p:cNvGrpSpPr/>
          <p:nvPr/>
        </p:nvGrpSpPr>
        <p:grpSpPr>
          <a:xfrm>
            <a:off x="4724400" y="2667000"/>
            <a:ext cx="4210050" cy="3105150"/>
            <a:chOff x="4724400" y="2514600"/>
            <a:chExt cx="4210050" cy="3105150"/>
          </a:xfrm>
        </p:grpSpPr>
        <p:pic>
          <p:nvPicPr>
            <p:cNvPr id="31746" name="Picture 2"/>
            <p:cNvPicPr>
              <a:picLocks noChangeAspect="1" noChangeArrowheads="1"/>
            </p:cNvPicPr>
            <p:nvPr/>
          </p:nvPicPr>
          <p:blipFill>
            <a:blip r:embed="rId2"/>
            <a:srcRect/>
            <a:stretch>
              <a:fillRect/>
            </a:stretch>
          </p:blipFill>
          <p:spPr bwMode="auto">
            <a:xfrm>
              <a:off x="4724400" y="2514600"/>
              <a:ext cx="4210050" cy="3105150"/>
            </a:xfrm>
            <a:prstGeom prst="rect">
              <a:avLst/>
            </a:prstGeom>
            <a:noFill/>
            <a:ln w="9525">
              <a:noFill/>
              <a:miter lim="800000"/>
              <a:headEnd/>
              <a:tailEnd/>
            </a:ln>
            <a:effectLst/>
          </p:spPr>
        </p:pic>
        <p:sp>
          <p:nvSpPr>
            <p:cNvPr id="9" name="TextBox 8"/>
            <p:cNvSpPr txBox="1"/>
            <p:nvPr/>
          </p:nvSpPr>
          <p:spPr>
            <a:xfrm>
              <a:off x="4876800" y="5105400"/>
              <a:ext cx="375424" cy="307777"/>
            </a:xfrm>
            <a:prstGeom prst="rect">
              <a:avLst/>
            </a:prstGeom>
            <a:noFill/>
          </p:spPr>
          <p:txBody>
            <a:bodyPr wrap="none" rtlCol="0">
              <a:spAutoFit/>
            </a:bodyPr>
            <a:lstStyle/>
            <a:p>
              <a:r>
                <a:rPr lang="ar-SY" sz="1400" dirty="0" smtClean="0"/>
                <a:t>يس</a:t>
              </a:r>
              <a:endParaRPr lang="en-US" sz="1400" dirty="0"/>
            </a:p>
          </p:txBody>
        </p:sp>
      </p:grpSp>
      <p:sp>
        <p:nvSpPr>
          <p:cNvPr id="8" name="Title 1"/>
          <p:cNvSpPr>
            <a:spLocks noGrp="1"/>
          </p:cNvSpPr>
          <p:nvPr>
            <p:ph type="title"/>
          </p:nvPr>
        </p:nvSpPr>
        <p:spPr/>
        <p:txBody>
          <a:bodyPr>
            <a:normAutofit/>
          </a:bodyPr>
          <a:lstStyle/>
          <a:p>
            <a:pPr lvl="1" algn="ctr" rtl="0">
              <a:spcBef>
                <a:spcPct val="0"/>
              </a:spcBef>
            </a:pPr>
            <a:r>
              <a:rPr lang="en-US" sz="6000" b="1" dirty="0" err="1" smtClean="0">
                <a:solidFill>
                  <a:srgbClr val="C00000"/>
                </a:solidFill>
                <a:effectLst>
                  <a:outerShdw blurRad="38100" dist="38100" dir="2700000" algn="tl">
                    <a:srgbClr val="000000">
                      <a:alpha val="43137"/>
                    </a:srgbClr>
                  </a:outerShdw>
                </a:effectLst>
                <a:latin typeface="+mj-lt"/>
              </a:rPr>
              <a:t>Da’wah</a:t>
            </a:r>
            <a:r>
              <a:rPr lang="en-US" sz="6000" b="1" dirty="0" smtClean="0">
                <a:solidFill>
                  <a:srgbClr val="C00000"/>
                </a:solidFill>
                <a:effectLst>
                  <a:outerShdw blurRad="38100" dist="38100" dir="2700000" algn="tl">
                    <a:srgbClr val="000000">
                      <a:alpha val="43137"/>
                    </a:srgbClr>
                  </a:outerShdw>
                </a:effectLst>
                <a:latin typeface="+mj-lt"/>
              </a:rPr>
              <a:t> Challenges</a:t>
            </a:r>
            <a:endParaRPr lang="en-US" sz="6000" dirty="0">
              <a:solidFill>
                <a:srgbClr val="C00000"/>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“The Best of People”</a:t>
            </a:r>
            <a:endParaRPr lang="en-US" dirty="0"/>
          </a:p>
        </p:txBody>
      </p:sp>
      <p:sp>
        <p:nvSpPr>
          <p:cNvPr id="3" name="Content Placeholder 2"/>
          <p:cNvSpPr>
            <a:spLocks noGrp="1"/>
          </p:cNvSpPr>
          <p:nvPr>
            <p:ph idx="1"/>
          </p:nvPr>
        </p:nvSpPr>
        <p:spPr>
          <a:xfrm>
            <a:off x="914400" y="2209800"/>
            <a:ext cx="4343400" cy="3124200"/>
          </a:xfrm>
        </p:spPr>
        <p:txBody>
          <a:bodyPr>
            <a:normAutofit/>
          </a:bodyPr>
          <a:lstStyle/>
          <a:p>
            <a:pPr>
              <a:buNone/>
            </a:pPr>
            <a:r>
              <a:rPr lang="en-US" dirty="0" smtClean="0"/>
              <a:t>	“</a:t>
            </a:r>
            <a:r>
              <a:rPr lang="en-US" b="1" dirty="0" smtClean="0">
                <a:effectLst>
                  <a:outerShdw blurRad="38100" dist="38100" dir="2700000" algn="tl">
                    <a:srgbClr val="000000">
                      <a:alpha val="43137"/>
                    </a:srgbClr>
                  </a:outerShdw>
                </a:effectLst>
                <a:latin typeface="Monotype Corsiva" pitchFamily="66" charset="0"/>
              </a:rPr>
              <a:t>You are the best of peoples ever raised up for mankind; you enjoin </a:t>
            </a:r>
            <a:r>
              <a:rPr lang="en-US" b="1" i="1" dirty="0" smtClean="0">
                <a:effectLst>
                  <a:outerShdw blurRad="38100" dist="38100" dir="2700000" algn="tl">
                    <a:srgbClr val="000000">
                      <a:alpha val="43137"/>
                    </a:srgbClr>
                  </a:outerShdw>
                </a:effectLst>
                <a:latin typeface="Monotype Corsiva" pitchFamily="66" charset="0"/>
              </a:rPr>
              <a:t>Al-</a:t>
            </a:r>
            <a:r>
              <a:rPr lang="en-US" b="1" i="1" dirty="0" err="1" smtClean="0">
                <a:effectLst>
                  <a:outerShdw blurRad="38100" dist="38100" dir="2700000" algn="tl">
                    <a:srgbClr val="000000">
                      <a:alpha val="43137"/>
                    </a:srgbClr>
                  </a:outerShdw>
                </a:effectLst>
                <a:latin typeface="Monotype Corsiva" pitchFamily="66" charset="0"/>
              </a:rPr>
              <a:t>Ma‘ruf</a:t>
            </a:r>
            <a:r>
              <a:rPr lang="en-US" b="1" i="1" dirty="0" smtClean="0">
                <a:effectLst>
                  <a:outerShdw blurRad="38100" dist="38100" dir="2700000" algn="tl">
                    <a:srgbClr val="000000">
                      <a:alpha val="43137"/>
                    </a:srgbClr>
                  </a:outerShdw>
                </a:effectLst>
                <a:latin typeface="Monotype Corsiva" pitchFamily="66" charset="0"/>
              </a:rPr>
              <a:t> </a:t>
            </a:r>
            <a:r>
              <a:rPr lang="en-US" b="1" dirty="0" smtClean="0">
                <a:effectLst>
                  <a:outerShdw blurRad="38100" dist="38100" dir="2700000" algn="tl">
                    <a:srgbClr val="000000">
                      <a:alpha val="43137"/>
                    </a:srgbClr>
                  </a:outerShdw>
                </a:effectLst>
                <a:latin typeface="Monotype Corsiva" pitchFamily="66" charset="0"/>
              </a:rPr>
              <a:t>(Good) and forbid </a:t>
            </a:r>
            <a:r>
              <a:rPr lang="en-US" b="1" i="1" dirty="0" smtClean="0">
                <a:effectLst>
                  <a:outerShdw blurRad="38100" dist="38100" dir="2700000" algn="tl">
                    <a:srgbClr val="000000">
                      <a:alpha val="43137"/>
                    </a:srgbClr>
                  </a:outerShdw>
                </a:effectLst>
                <a:latin typeface="Monotype Corsiva" pitchFamily="66" charset="0"/>
              </a:rPr>
              <a:t>Al-</a:t>
            </a:r>
            <a:r>
              <a:rPr lang="en-US" b="1" i="1" dirty="0" err="1" smtClean="0">
                <a:effectLst>
                  <a:outerShdw blurRad="38100" dist="38100" dir="2700000" algn="tl">
                    <a:srgbClr val="000000">
                      <a:alpha val="43137"/>
                    </a:srgbClr>
                  </a:outerShdw>
                </a:effectLst>
                <a:latin typeface="Monotype Corsiva" pitchFamily="66" charset="0"/>
              </a:rPr>
              <a:t>Munkar</a:t>
            </a:r>
            <a:r>
              <a:rPr lang="en-US" b="1" i="1" dirty="0" smtClean="0">
                <a:effectLst>
                  <a:outerShdw blurRad="38100" dist="38100" dir="2700000" algn="tl">
                    <a:srgbClr val="000000">
                      <a:alpha val="43137"/>
                    </a:srgbClr>
                  </a:outerShdw>
                </a:effectLst>
                <a:latin typeface="Monotype Corsiva" pitchFamily="66" charset="0"/>
              </a:rPr>
              <a:t> </a:t>
            </a:r>
            <a:r>
              <a:rPr lang="en-US" b="1" dirty="0" smtClean="0">
                <a:effectLst>
                  <a:outerShdw blurRad="38100" dist="38100" dir="2700000" algn="tl">
                    <a:srgbClr val="000000">
                      <a:alpha val="43137"/>
                    </a:srgbClr>
                  </a:outerShdw>
                </a:effectLst>
                <a:latin typeface="Monotype Corsiva" pitchFamily="66" charset="0"/>
              </a:rPr>
              <a:t>(Evil), and you believe in Allah…..” </a:t>
            </a:r>
            <a:endParaRPr lang="en-US" b="1" dirty="0">
              <a:effectLst>
                <a:outerShdw blurRad="38100" dist="38100" dir="2700000" algn="tl">
                  <a:srgbClr val="000000">
                    <a:alpha val="43137"/>
                  </a:srgbClr>
                </a:outerShdw>
              </a:effectLst>
              <a:latin typeface="Monotype Corsiva" pitchFamily="66" charset="0"/>
            </a:endParaRPr>
          </a:p>
        </p:txBody>
      </p:sp>
      <p:grpSp>
        <p:nvGrpSpPr>
          <p:cNvPr id="4" name="Group 6"/>
          <p:cNvGrpSpPr/>
          <p:nvPr/>
        </p:nvGrpSpPr>
        <p:grpSpPr>
          <a:xfrm>
            <a:off x="5562600" y="2362200"/>
            <a:ext cx="3025866" cy="2514600"/>
            <a:chOff x="5562600" y="2362200"/>
            <a:chExt cx="3025866" cy="2514600"/>
          </a:xfrm>
        </p:grpSpPr>
        <p:pic>
          <p:nvPicPr>
            <p:cNvPr id="8"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562600" y="2362200"/>
              <a:ext cx="3025866" cy="2514600"/>
            </a:xfrm>
            <a:prstGeom prst="rect">
              <a:avLst/>
            </a:prstGeom>
            <a:noFill/>
          </p:spPr>
        </p:pic>
        <p:sp>
          <p:nvSpPr>
            <p:cNvPr id="9" name="TextBox 8"/>
            <p:cNvSpPr txBox="1"/>
            <p:nvPr/>
          </p:nvSpPr>
          <p:spPr>
            <a:xfrm>
              <a:off x="5791200" y="4343400"/>
              <a:ext cx="829073" cy="338554"/>
            </a:xfrm>
            <a:prstGeom prst="rect">
              <a:avLst/>
            </a:prstGeom>
            <a:noFill/>
          </p:spPr>
          <p:txBody>
            <a:bodyPr wrap="none" rtlCol="0">
              <a:spAutoFit/>
            </a:bodyPr>
            <a:lstStyle/>
            <a:p>
              <a:r>
                <a:rPr lang="ar-SY" sz="1600" dirty="0" smtClean="0"/>
                <a:t>آل عمران</a:t>
              </a:r>
              <a:endParaRPr lang="en-US" sz="1600"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endParaRPr lang="en-US" sz="3900" b="1" dirty="0" smtClean="0">
              <a:solidFill>
                <a:srgbClr val="C00000"/>
              </a:solidFill>
              <a:effectLst>
                <a:outerShdw blurRad="38100" dist="38100" dir="2700000" algn="tl">
                  <a:srgbClr val="000000">
                    <a:alpha val="43137"/>
                  </a:srgbClr>
                </a:outerShdw>
              </a:effectLst>
            </a:endParaRPr>
          </a:p>
          <a:p>
            <a:pPr algn="ctr">
              <a:buNone/>
            </a:pPr>
            <a:r>
              <a:rPr lang="en-US" sz="7000" b="1" dirty="0" smtClean="0">
                <a:solidFill>
                  <a:srgbClr val="C00000"/>
                </a:solidFill>
                <a:effectLst>
                  <a:outerShdw blurRad="38100" dist="38100" dir="2700000" algn="tl">
                    <a:srgbClr val="000000">
                      <a:alpha val="43137"/>
                    </a:srgbClr>
                  </a:outerShdw>
                </a:effectLst>
              </a:rPr>
              <a:t>Islam…</a:t>
            </a:r>
          </a:p>
          <a:p>
            <a:pPr algn="ctr">
              <a:buNone/>
            </a:pPr>
            <a:r>
              <a:rPr lang="en-US" sz="7000" b="1" dirty="0" smtClean="0">
                <a:solidFill>
                  <a:srgbClr val="C00000"/>
                </a:solidFill>
                <a:effectLst>
                  <a:outerShdw blurRad="38100" dist="38100" dir="2700000" algn="tl">
                    <a:srgbClr val="000000">
                      <a:alpha val="43137"/>
                    </a:srgbClr>
                  </a:outerShdw>
                </a:effectLst>
              </a:rPr>
              <a:t>Learn it!</a:t>
            </a:r>
          </a:p>
          <a:p>
            <a:pPr algn="ctr">
              <a:buNone/>
            </a:pPr>
            <a:r>
              <a:rPr lang="en-US" sz="7000" b="1" dirty="0" smtClean="0">
                <a:solidFill>
                  <a:srgbClr val="C00000"/>
                </a:solidFill>
                <a:effectLst>
                  <a:outerShdw blurRad="38100" dist="38100" dir="2700000" algn="tl">
                    <a:srgbClr val="000000">
                      <a:alpha val="43137"/>
                    </a:srgbClr>
                  </a:outerShdw>
                </a:effectLst>
              </a:rPr>
              <a:t>Love it!</a:t>
            </a:r>
          </a:p>
          <a:p>
            <a:pPr algn="ctr">
              <a:buNone/>
            </a:pPr>
            <a:r>
              <a:rPr lang="en-US" sz="7000" b="1" dirty="0" smtClean="0">
                <a:solidFill>
                  <a:srgbClr val="C00000"/>
                </a:solidFill>
                <a:effectLst>
                  <a:outerShdw blurRad="38100" dist="38100" dir="2700000" algn="tl">
                    <a:srgbClr val="000000">
                      <a:alpha val="43137"/>
                    </a:srgbClr>
                  </a:outerShdw>
                </a:effectLst>
              </a:rPr>
              <a:t> Live it!</a:t>
            </a:r>
          </a:p>
          <a:p>
            <a:pPr algn="ctr">
              <a:buNone/>
            </a:pPr>
            <a:r>
              <a:rPr lang="en-US" sz="7000" b="1" dirty="0" smtClean="0">
                <a:solidFill>
                  <a:srgbClr val="C00000"/>
                </a:solidFill>
                <a:effectLst>
                  <a:outerShdw blurRad="38100" dist="38100" dir="2700000" algn="tl">
                    <a:srgbClr val="000000">
                      <a:alpha val="43137"/>
                    </a:srgbClr>
                  </a:outerShdw>
                </a:effectLst>
              </a:rPr>
              <a:t>Spread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sz="4000" b="1" dirty="0" smtClean="0">
                <a:effectLst>
                  <a:outerShdw blurRad="38100" dist="38100" dir="2700000" algn="tl">
                    <a:srgbClr val="000000">
                      <a:alpha val="43137"/>
                    </a:srgbClr>
                  </a:outerShdw>
                </a:effectLst>
              </a:rPr>
              <a:t>Can religion </a:t>
            </a:r>
            <a:r>
              <a:rPr lang="en-US" sz="4000" b="1" dirty="0" smtClean="0">
                <a:effectLst>
                  <a:outerShdw blurRad="38100" dist="38100" dir="2700000" algn="tl">
                    <a:srgbClr val="000000">
                      <a:alpha val="43137"/>
                    </a:srgbClr>
                  </a:outerShdw>
                </a:effectLst>
              </a:rPr>
              <a:t>form </a:t>
            </a:r>
            <a:r>
              <a:rPr lang="en-US" sz="4000" b="1" dirty="0" smtClean="0">
                <a:effectLst>
                  <a:outerShdw blurRad="38100" dist="38100" dir="2700000" algn="tl">
                    <a:srgbClr val="000000">
                      <a:alpha val="43137"/>
                    </a:srgbClr>
                  </a:outerShdw>
                </a:effectLst>
              </a:rPr>
              <a:t>a certain character or personality?</a:t>
            </a:r>
          </a:p>
          <a:p>
            <a:endParaRPr lang="en-US" sz="4000" b="1" dirty="0" smtClean="0">
              <a:effectLst>
                <a:outerShdw blurRad="38100" dist="38100" dir="2700000" algn="tl">
                  <a:srgbClr val="000000">
                    <a:alpha val="43137"/>
                  </a:srgbClr>
                </a:outerShdw>
              </a:effectLst>
            </a:endParaRPr>
          </a:p>
          <a:p>
            <a:r>
              <a:rPr lang="en-US" sz="4000" b="1" dirty="0" smtClean="0">
                <a:effectLst>
                  <a:outerShdw blurRad="38100" dist="38100" dir="2700000" algn="tl">
                    <a:srgbClr val="000000">
                      <a:alpha val="43137"/>
                    </a:srgbClr>
                  </a:outerShdw>
                </a:effectLst>
              </a:rPr>
              <a:t>Is there a distinguished Islamic Character?</a:t>
            </a:r>
          </a:p>
          <a:p>
            <a:endParaRPr lang="en-US" sz="4000" b="1" dirty="0" smtClean="0">
              <a:effectLst>
                <a:outerShdw blurRad="38100" dist="38100" dir="2700000" algn="tl">
                  <a:srgbClr val="000000">
                    <a:alpha val="43137"/>
                  </a:srgbClr>
                </a:outerShdw>
              </a:effectLst>
            </a:endParaRPr>
          </a:p>
          <a:p>
            <a:r>
              <a:rPr lang="en-US" sz="4000" b="1" dirty="0" smtClean="0">
                <a:effectLst>
                  <a:outerShdw blurRad="38100" dist="38100" dir="2700000" algn="tl">
                    <a:srgbClr val="000000">
                      <a:alpha val="43137"/>
                    </a:srgbClr>
                  </a:outerShdw>
                </a:effectLst>
              </a:rPr>
              <a:t>How can religion form a certain character?</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50000"/>
                  </a:schemeClr>
                </a:solidFill>
                <a:effectLst>
                  <a:outerShdw blurRad="38100" dist="38100" dir="2700000" algn="tl">
                    <a:srgbClr val="000000">
                      <a:alpha val="43137"/>
                    </a:srgbClr>
                  </a:outerShdw>
                </a:effectLst>
              </a:rPr>
              <a:t>Muslim Identity</a:t>
            </a:r>
            <a:endParaRPr lang="en-US" sz="54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191000" cy="4648200"/>
          </a:xfrm>
        </p:spPr>
        <p:txBody>
          <a:bodyPr>
            <a:normAutofit fontScale="55000" lnSpcReduction="20000"/>
          </a:bodyPr>
          <a:lstStyle/>
          <a:p>
            <a:pPr>
              <a:buNone/>
            </a:pPr>
            <a:r>
              <a:rPr lang="en-US" sz="4000" dirty="0" smtClean="0">
                <a:effectLst>
                  <a:outerShdw blurRad="38100" dist="38100" dir="2700000" algn="tl">
                    <a:srgbClr val="000000">
                      <a:alpha val="43137"/>
                    </a:srgbClr>
                  </a:outerShdw>
                </a:effectLst>
              </a:rPr>
              <a:t>	</a:t>
            </a:r>
            <a:r>
              <a:rPr lang="en-US" sz="4400" b="1" dirty="0" smtClean="0"/>
              <a:t>Muhammad </a:t>
            </a:r>
            <a:r>
              <a:rPr lang="ar-SY" sz="2500" b="1" dirty="0" smtClean="0"/>
              <a:t>صلى الله عليه وسلم</a:t>
            </a:r>
            <a:r>
              <a:rPr lang="en-US" sz="2500" b="1" dirty="0" smtClean="0"/>
              <a:t>  </a:t>
            </a:r>
            <a:r>
              <a:rPr lang="en-US" sz="4400" b="1" dirty="0" smtClean="0"/>
              <a:t>is the Messenger of Allah. And those who are with him are severe against disbelievers, and merciful among themselves. You see them bowing and falling down prostrate (in prayer), seeking Bounty from Allah and (His) Good Pleasure. The mark of them (i.e. of their Faith) is on their faces from the traces of prostration (during prayers). …..</a:t>
            </a:r>
          </a:p>
        </p:txBody>
      </p:sp>
      <p:grpSp>
        <p:nvGrpSpPr>
          <p:cNvPr id="6" name="Group 5"/>
          <p:cNvGrpSpPr/>
          <p:nvPr/>
        </p:nvGrpSpPr>
        <p:grpSpPr>
          <a:xfrm>
            <a:off x="5105400" y="1524000"/>
            <a:ext cx="3219450" cy="4740364"/>
            <a:chOff x="5105400" y="1524000"/>
            <a:chExt cx="3219450" cy="4740364"/>
          </a:xfrm>
        </p:grpSpPr>
        <p:pic>
          <p:nvPicPr>
            <p:cNvPr id="1026" name="Picture 2" descr="اضغط هنا لعرض تفسير ابن كثير للآية">
              <a:hlinkClick r:id="rId2"/>
            </p:cNvPr>
            <p:cNvPicPr>
              <a:picLocks noChangeAspect="1" noChangeArrowheads="1"/>
            </p:cNvPicPr>
            <p:nvPr/>
          </p:nvPicPr>
          <p:blipFill>
            <a:blip r:embed="rId3"/>
            <a:srcRect/>
            <a:stretch>
              <a:fillRect/>
            </a:stretch>
          </p:blipFill>
          <p:spPr bwMode="auto">
            <a:xfrm>
              <a:off x="5105400" y="1524000"/>
              <a:ext cx="3219450" cy="4740364"/>
            </a:xfrm>
            <a:prstGeom prst="rect">
              <a:avLst/>
            </a:prstGeom>
            <a:noFill/>
          </p:spPr>
        </p:pic>
        <p:sp>
          <p:nvSpPr>
            <p:cNvPr id="5" name="TextBox 4"/>
            <p:cNvSpPr txBox="1"/>
            <p:nvPr/>
          </p:nvSpPr>
          <p:spPr>
            <a:xfrm>
              <a:off x="6019800" y="5562600"/>
              <a:ext cx="519694" cy="369332"/>
            </a:xfrm>
            <a:prstGeom prst="rect">
              <a:avLst/>
            </a:prstGeom>
            <a:noFill/>
          </p:spPr>
          <p:txBody>
            <a:bodyPr wrap="none" rtlCol="0">
              <a:spAutoFit/>
            </a:bodyPr>
            <a:lstStyle/>
            <a:p>
              <a:r>
                <a:rPr lang="ar-SY" dirty="0" smtClean="0"/>
                <a:t>الفتح</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800" dirty="0" smtClean="0">
                <a:solidFill>
                  <a:schemeClr val="accent2">
                    <a:lumMod val="50000"/>
                  </a:schemeClr>
                </a:solidFill>
              </a:rPr>
              <a:t>Religion and Character</a:t>
            </a:r>
            <a:endParaRPr lang="en-US" sz="4800" dirty="0">
              <a:solidFill>
                <a:schemeClr val="accent2">
                  <a:lumMod val="50000"/>
                </a:schemeClr>
              </a:solidFill>
            </a:endParaRPr>
          </a:p>
        </p:txBody>
      </p:sp>
      <p:sp>
        <p:nvSpPr>
          <p:cNvPr id="4" name="Rounded Rectangle 3"/>
          <p:cNvSpPr/>
          <p:nvPr/>
        </p:nvSpPr>
        <p:spPr>
          <a:xfrm>
            <a:off x="3886200" y="1524000"/>
            <a:ext cx="1371600" cy="9144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Religion</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3924300" y="3810000"/>
            <a:ext cx="1295400"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Person</a:t>
            </a:r>
            <a:endParaRPr lang="en-US" sz="2400" b="1" dirty="0">
              <a:effectLst>
                <a:outerShdw blurRad="38100" dist="38100" dir="2700000" algn="tl">
                  <a:srgbClr val="000000">
                    <a:alpha val="43137"/>
                  </a:srgbClr>
                </a:outerShdw>
              </a:effectLst>
            </a:endParaRPr>
          </a:p>
        </p:txBody>
      </p:sp>
      <p:sp>
        <p:nvSpPr>
          <p:cNvPr id="7" name="Curved Right Arrow 6"/>
          <p:cNvSpPr/>
          <p:nvPr/>
        </p:nvSpPr>
        <p:spPr>
          <a:xfrm>
            <a:off x="2743200" y="2133600"/>
            <a:ext cx="990600" cy="2286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10800000">
            <a:off x="5410200" y="2057400"/>
            <a:ext cx="990600" cy="2286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888480" y="2743200"/>
            <a:ext cx="1371600"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Submitting </a:t>
            </a:r>
          </a:p>
          <a:p>
            <a:pPr algn="ctr"/>
            <a:r>
              <a:rPr lang="en-US" dirty="0" smtClean="0">
                <a:effectLst>
                  <a:outerShdw blurRad="38100" dist="38100" dir="2700000" algn="tl">
                    <a:srgbClr val="000000">
                      <a:alpha val="43137"/>
                    </a:srgbClr>
                  </a:outerShdw>
                </a:effectLst>
              </a:rPr>
              <a:t>Embracing</a:t>
            </a:r>
            <a:endParaRPr lang="en-US" dirty="0">
              <a:effectLst>
                <a:outerShdw blurRad="38100" dist="38100" dir="2700000" algn="tl">
                  <a:srgbClr val="000000">
                    <a:alpha val="43137"/>
                  </a:srgbClr>
                </a:outerShdw>
              </a:effectLst>
            </a:endParaRPr>
          </a:p>
        </p:txBody>
      </p:sp>
      <p:sp>
        <p:nvSpPr>
          <p:cNvPr id="11" name="Rectangle 10"/>
          <p:cNvSpPr/>
          <p:nvPr/>
        </p:nvSpPr>
        <p:spPr>
          <a:xfrm>
            <a:off x="883920" y="2743200"/>
            <a:ext cx="1371600" cy="91440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Creed </a:t>
            </a:r>
          </a:p>
          <a:p>
            <a:pPr algn="ctr"/>
            <a:r>
              <a:rPr lang="en-US" dirty="0" smtClean="0">
                <a:effectLst>
                  <a:outerShdw blurRad="38100" dist="38100" dir="2700000" algn="tl">
                    <a:srgbClr val="000000">
                      <a:alpha val="43137"/>
                    </a:srgbClr>
                  </a:outerShdw>
                </a:effectLst>
              </a:rPr>
              <a:t>Practice</a:t>
            </a:r>
            <a:endParaRPr lang="en-US" dirty="0">
              <a:effectLst>
                <a:outerShdw blurRad="38100" dist="38100" dir="2700000" algn="tl">
                  <a:srgbClr val="000000">
                    <a:alpha val="43137"/>
                  </a:srgbClr>
                </a:outerShdw>
              </a:effectLst>
            </a:endParaRPr>
          </a:p>
        </p:txBody>
      </p:sp>
      <p:sp>
        <p:nvSpPr>
          <p:cNvPr id="12" name="Down Arrow 11"/>
          <p:cNvSpPr/>
          <p:nvPr/>
        </p:nvSpPr>
        <p:spPr>
          <a:xfrm>
            <a:off x="4329684" y="4876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124200" y="5410200"/>
            <a:ext cx="2895600" cy="914400"/>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Religious Identity</a:t>
            </a:r>
          </a:p>
          <a:p>
            <a:pPr algn="ctr"/>
            <a:r>
              <a:rPr lang="en-US" b="1" dirty="0" smtClean="0">
                <a:effectLst>
                  <a:outerShdw blurRad="38100" dist="38100" dir="2700000" algn="tl">
                    <a:srgbClr val="000000">
                      <a:alpha val="43137"/>
                    </a:srgbClr>
                  </a:outerShdw>
                </a:effectLst>
              </a:rPr>
              <a:t>Character Transformation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800" dirty="0" smtClean="0">
                <a:solidFill>
                  <a:schemeClr val="accent2">
                    <a:lumMod val="50000"/>
                  </a:schemeClr>
                </a:solidFill>
              </a:rPr>
              <a:t>Religion and Character</a:t>
            </a:r>
            <a:endParaRPr lang="en-US" sz="4800" dirty="0">
              <a:solidFill>
                <a:schemeClr val="accent2">
                  <a:lumMod val="50000"/>
                </a:schemeClr>
              </a:solidFill>
            </a:endParaRPr>
          </a:p>
        </p:txBody>
      </p:sp>
      <p:sp>
        <p:nvSpPr>
          <p:cNvPr id="4" name="Rounded Rectangle 3"/>
          <p:cNvSpPr/>
          <p:nvPr/>
        </p:nvSpPr>
        <p:spPr>
          <a:xfrm>
            <a:off x="3048000" y="1371600"/>
            <a:ext cx="28194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Islam</a:t>
            </a:r>
            <a:endParaRPr lang="en-US" sz="3200" b="1" dirty="0">
              <a:effectLst>
                <a:outerShdw blurRad="38100" dist="38100" dir="2700000" algn="tl">
                  <a:srgbClr val="000000">
                    <a:alpha val="43137"/>
                  </a:srgbClr>
                </a:outerShdw>
              </a:effectLst>
            </a:endParaRPr>
          </a:p>
        </p:txBody>
      </p:sp>
      <p:sp>
        <p:nvSpPr>
          <p:cNvPr id="6" name="Rounded Rectangle 5"/>
          <p:cNvSpPr/>
          <p:nvPr/>
        </p:nvSpPr>
        <p:spPr>
          <a:xfrm>
            <a:off x="3200400" y="3200400"/>
            <a:ext cx="23622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Muslim</a:t>
            </a:r>
            <a:endParaRPr lang="en-US" sz="2400" b="1" dirty="0">
              <a:effectLst>
                <a:outerShdw blurRad="38100" dist="38100" dir="2700000" algn="tl">
                  <a:srgbClr val="000000">
                    <a:alpha val="43137"/>
                  </a:srgbClr>
                </a:outerShdw>
              </a:effectLst>
            </a:endParaRPr>
          </a:p>
        </p:txBody>
      </p:sp>
      <p:sp>
        <p:nvSpPr>
          <p:cNvPr id="12" name="Down Arrow 11"/>
          <p:cNvSpPr/>
          <p:nvPr/>
        </p:nvSpPr>
        <p:spPr>
          <a:xfrm>
            <a:off x="4191000" y="38862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3" name="Rounded Rectangle 12"/>
          <p:cNvSpPr/>
          <p:nvPr/>
        </p:nvSpPr>
        <p:spPr>
          <a:xfrm>
            <a:off x="3048000" y="5791200"/>
            <a:ext cx="2971800" cy="914400"/>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Islamic Identity</a:t>
            </a:r>
          </a:p>
          <a:p>
            <a:pPr algn="ctr"/>
            <a:r>
              <a:rPr lang="en-US" sz="2000" b="1" dirty="0" smtClean="0">
                <a:effectLst>
                  <a:outerShdw blurRad="38100" dist="38100" dir="2700000" algn="tl">
                    <a:srgbClr val="000000">
                      <a:alpha val="43137"/>
                    </a:srgbClr>
                  </a:outerShdw>
                </a:effectLst>
              </a:rPr>
              <a:t>Character Transformation</a:t>
            </a:r>
            <a:endParaRPr lang="en-US" sz="2000" b="1" dirty="0">
              <a:effectLst>
                <a:outerShdw blurRad="38100" dist="38100" dir="2700000" algn="tl">
                  <a:srgbClr val="000000">
                    <a:alpha val="43137"/>
                  </a:srgbClr>
                </a:outerShdw>
              </a:effectLst>
            </a:endParaRPr>
          </a:p>
        </p:txBody>
      </p:sp>
      <p:sp>
        <p:nvSpPr>
          <p:cNvPr id="14" name="Down Arrow Callout 13"/>
          <p:cNvSpPr/>
          <p:nvPr/>
        </p:nvSpPr>
        <p:spPr>
          <a:xfrm>
            <a:off x="3124200" y="2133600"/>
            <a:ext cx="1143000" cy="990600"/>
          </a:xfrm>
          <a:prstGeom prst="downArrowCallou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Creed</a:t>
            </a:r>
          </a:p>
          <a:p>
            <a:pPr algn="ctr"/>
            <a:r>
              <a:rPr lang="ar-SY" b="1" dirty="0" smtClean="0">
                <a:effectLst>
                  <a:outerShdw blurRad="38100" dist="38100" dir="2700000" algn="tl">
                    <a:srgbClr val="000000">
                      <a:alpha val="43137"/>
                    </a:srgbClr>
                  </a:outerShdw>
                </a:effectLst>
              </a:rPr>
              <a:t>العقيدة</a:t>
            </a:r>
            <a:endParaRPr lang="en-US" b="1" dirty="0">
              <a:effectLst>
                <a:outerShdw blurRad="38100" dist="38100" dir="2700000" algn="tl">
                  <a:srgbClr val="000000">
                    <a:alpha val="43137"/>
                  </a:srgbClr>
                </a:outerShdw>
              </a:effectLst>
            </a:endParaRPr>
          </a:p>
        </p:txBody>
      </p:sp>
      <p:sp>
        <p:nvSpPr>
          <p:cNvPr id="15" name="Down Arrow Callout 14"/>
          <p:cNvSpPr/>
          <p:nvPr/>
        </p:nvSpPr>
        <p:spPr>
          <a:xfrm>
            <a:off x="4572000" y="2133600"/>
            <a:ext cx="1143000" cy="990600"/>
          </a:xfrm>
          <a:prstGeom prst="downArrowCallou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Practice</a:t>
            </a:r>
          </a:p>
          <a:p>
            <a:pPr algn="ctr"/>
            <a:r>
              <a:rPr lang="ar-SY" b="1" dirty="0" smtClean="0">
                <a:effectLst>
                  <a:outerShdw blurRad="38100" dist="38100" dir="2700000" algn="tl">
                    <a:srgbClr val="000000">
                      <a:alpha val="43137"/>
                    </a:srgbClr>
                  </a:outerShdw>
                </a:effectLst>
              </a:rPr>
              <a:t>الأركان</a:t>
            </a:r>
            <a:endParaRPr lang="en-US" b="1" dirty="0">
              <a:effectLst>
                <a:outerShdw blurRad="38100" dist="38100" dir="2700000" algn="tl">
                  <a:srgbClr val="000000">
                    <a:alpha val="43137"/>
                  </a:srgbClr>
                </a:outerShdw>
              </a:effectLst>
            </a:endParaRPr>
          </a:p>
        </p:txBody>
      </p:sp>
      <p:sp>
        <p:nvSpPr>
          <p:cNvPr id="16" name="Down Arrow 15"/>
          <p:cNvSpPr/>
          <p:nvPr/>
        </p:nvSpPr>
        <p:spPr>
          <a:xfrm>
            <a:off x="4267200" y="5257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7" name="Rounded Rectangle 16"/>
          <p:cNvSpPr/>
          <p:nvPr/>
        </p:nvSpPr>
        <p:spPr>
          <a:xfrm>
            <a:off x="3276600" y="4419600"/>
            <a:ext cx="2362200"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Behavior</a:t>
            </a:r>
          </a:p>
          <a:p>
            <a:pPr algn="ctr"/>
            <a:r>
              <a:rPr lang="en-US" sz="2400" b="1" dirty="0" smtClean="0">
                <a:effectLst>
                  <a:outerShdw blurRad="38100" dist="38100" dir="2700000" algn="tl">
                    <a:srgbClr val="000000">
                      <a:alpha val="43137"/>
                    </a:srgbClr>
                  </a:outerShdw>
                </a:effectLst>
              </a:rPr>
              <a:t>Appearance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1"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Character </a:t>
            </a:r>
            <a:r>
              <a:rPr lang="en-US" dirty="0" smtClean="0"/>
              <a:t/>
            </a:r>
            <a:br>
              <a:rPr lang="en-US" dirty="0" smtClean="0"/>
            </a:br>
            <a:r>
              <a:rPr lang="en-US" dirty="0" smtClean="0"/>
              <a:t>through </a:t>
            </a:r>
            <a:r>
              <a:rPr lang="en-US" dirty="0" smtClean="0"/>
              <a:t>Creed</a:t>
            </a:r>
            <a:endParaRPr lang="en-US" dirty="0"/>
          </a:p>
        </p:txBody>
      </p:sp>
      <p:sp>
        <p:nvSpPr>
          <p:cNvPr id="3" name="Content Placeholder 2"/>
          <p:cNvSpPr>
            <a:spLocks noGrp="1"/>
          </p:cNvSpPr>
          <p:nvPr>
            <p:ph idx="1"/>
          </p:nvPr>
        </p:nvSpPr>
        <p:spPr/>
        <p:txBody>
          <a:bodyPr>
            <a:normAutofit lnSpcReduction="10000"/>
          </a:bodyPr>
          <a:lstStyle/>
          <a:p>
            <a:pPr>
              <a:buNone/>
            </a:pPr>
            <a:endParaRPr lang="en-US" b="1" dirty="0" smtClean="0">
              <a:effectLst>
                <a:outerShdw blurRad="38100" dist="38100" dir="2700000" algn="tl">
                  <a:srgbClr val="000000">
                    <a:alpha val="43137"/>
                  </a:srgbClr>
                </a:outerShdw>
              </a:effectLst>
            </a:endParaRPr>
          </a:p>
          <a:p>
            <a:r>
              <a:rPr lang="en-US" sz="3600" b="1" dirty="0" err="1" smtClean="0">
                <a:effectLst>
                  <a:outerShdw blurRad="38100" dist="38100" dir="2700000" algn="tl">
                    <a:srgbClr val="000000">
                      <a:alpha val="43137"/>
                    </a:srgbClr>
                  </a:outerShdw>
                </a:effectLst>
              </a:rPr>
              <a:t>Aqeedah</a:t>
            </a:r>
            <a:r>
              <a:rPr lang="en-US" sz="3600" b="1" dirty="0" smtClean="0">
                <a:effectLst>
                  <a:outerShdw blurRad="38100" dist="38100" dir="2700000" algn="tl">
                    <a:srgbClr val="000000">
                      <a:alpha val="43137"/>
                    </a:srgbClr>
                  </a:outerShdw>
                </a:effectLst>
              </a:rPr>
              <a:t> (Creed)</a:t>
            </a:r>
          </a:p>
          <a:p>
            <a:pPr lvl="1"/>
            <a:r>
              <a:rPr lang="en-US" sz="3200" b="1" dirty="0" smtClean="0">
                <a:effectLst>
                  <a:outerShdw blurRad="38100" dist="38100" dir="2700000" algn="tl">
                    <a:srgbClr val="000000">
                      <a:alpha val="43137"/>
                    </a:srgbClr>
                  </a:outerShdw>
                </a:effectLst>
              </a:rPr>
              <a:t>Tawheed </a:t>
            </a:r>
            <a:r>
              <a:rPr lang="en-US" sz="3200" b="1" dirty="0" err="1" smtClean="0">
                <a:effectLst>
                  <a:outerShdw blurRad="38100" dist="38100" dir="2700000" algn="tl">
                    <a:srgbClr val="000000">
                      <a:alpha val="43137"/>
                    </a:srgbClr>
                  </a:outerShdw>
                </a:effectLst>
              </a:rPr>
              <a:t>Uloohiyah</a:t>
            </a:r>
            <a:endParaRPr lang="en-US" sz="3200" b="1" dirty="0" smtClean="0">
              <a:effectLst>
                <a:outerShdw blurRad="38100" dist="38100" dir="2700000" algn="tl">
                  <a:srgbClr val="000000">
                    <a:alpha val="43137"/>
                  </a:srgbClr>
                </a:outerShdw>
              </a:effectLst>
            </a:endParaRPr>
          </a:p>
          <a:p>
            <a:pPr lvl="2"/>
            <a:r>
              <a:rPr lang="en-US" sz="2800" b="1" dirty="0" smtClean="0"/>
              <a:t>Allah is One in His rights to be worshiped alone</a:t>
            </a:r>
          </a:p>
          <a:p>
            <a:pPr lvl="1"/>
            <a:r>
              <a:rPr lang="en-US" sz="3200" b="1" dirty="0" smtClean="0">
                <a:effectLst>
                  <a:outerShdw blurRad="38100" dist="38100" dir="2700000" algn="tl">
                    <a:srgbClr val="000000">
                      <a:alpha val="43137"/>
                    </a:srgbClr>
                  </a:outerShdw>
                </a:effectLst>
              </a:rPr>
              <a:t>Tawheed </a:t>
            </a:r>
            <a:r>
              <a:rPr lang="en-US" sz="3200" b="1" dirty="0" err="1" smtClean="0">
                <a:effectLst>
                  <a:outerShdw blurRad="38100" dist="38100" dir="2700000" algn="tl">
                    <a:srgbClr val="000000">
                      <a:alpha val="43137"/>
                    </a:srgbClr>
                  </a:outerShdw>
                </a:effectLst>
              </a:rPr>
              <a:t>Ruboobiyah</a:t>
            </a:r>
            <a:r>
              <a:rPr lang="en-US" sz="3200" b="1" dirty="0" smtClean="0">
                <a:effectLst>
                  <a:outerShdw blurRad="38100" dist="38100" dir="2700000" algn="tl">
                    <a:srgbClr val="000000">
                      <a:alpha val="43137"/>
                    </a:srgbClr>
                  </a:outerShdw>
                </a:effectLst>
              </a:rPr>
              <a:t> and </a:t>
            </a:r>
            <a:r>
              <a:rPr lang="en-US" sz="3200" b="1" dirty="0" err="1" smtClean="0">
                <a:effectLst>
                  <a:outerShdw blurRad="38100" dist="38100" dir="2700000" algn="tl">
                    <a:srgbClr val="000000">
                      <a:alpha val="43137"/>
                    </a:srgbClr>
                  </a:outerShdw>
                </a:effectLst>
              </a:rPr>
              <a:t>Asmaa</a:t>
            </a:r>
            <a:r>
              <a:rPr lang="en-US" sz="3200" b="1" dirty="0" smtClean="0">
                <a:effectLst>
                  <a:outerShdw blurRad="38100" dist="38100" dir="2700000" algn="tl">
                    <a:srgbClr val="000000">
                      <a:alpha val="43137"/>
                    </a:srgbClr>
                  </a:outerShdw>
                </a:effectLst>
              </a:rPr>
              <a:t>’</a:t>
            </a:r>
          </a:p>
          <a:p>
            <a:pPr lvl="2"/>
            <a:r>
              <a:rPr lang="en-US" sz="2800" b="1" dirty="0" smtClean="0"/>
              <a:t>Allah is One and Unique in His Lordship</a:t>
            </a:r>
          </a:p>
          <a:p>
            <a:pPr lvl="2"/>
            <a:r>
              <a:rPr lang="en-US" sz="2800" b="1" dirty="0" smtClean="0"/>
              <a:t>Allah is One and Unique in His Names and Attributes</a:t>
            </a:r>
            <a:endParaRPr lang="en-US" sz="2800" b="1" dirty="0"/>
          </a:p>
        </p:txBody>
      </p:sp>
      <p:pic>
        <p:nvPicPr>
          <p:cNvPr id="4" name="Picture 4" descr="islamic01"/>
          <p:cNvPicPr>
            <a:picLocks noChangeAspect="1" noChangeArrowheads="1"/>
          </p:cNvPicPr>
          <p:nvPr/>
        </p:nvPicPr>
        <p:blipFill>
          <a:blip r:embed="rId2"/>
          <a:srcRect/>
          <a:stretch>
            <a:fillRect/>
          </a:stretch>
        </p:blipFill>
        <p:spPr>
          <a:xfrm>
            <a:off x="5562600" y="1524000"/>
            <a:ext cx="2438400" cy="1625600"/>
          </a:xfrm>
          <a:prstGeom prst="ellipse">
            <a:avLst/>
          </a:prstGeom>
          <a:ln w="63500" cap="rnd">
            <a:gradFill>
              <a:gsLst>
                <a:gs pos="0">
                  <a:srgbClr val="E6DCAC"/>
                </a:gs>
                <a:gs pos="12000">
                  <a:srgbClr val="E6D78A"/>
                </a:gs>
                <a:gs pos="30000">
                  <a:srgbClr val="C7AC4C"/>
                </a:gs>
                <a:gs pos="45000">
                  <a:srgbClr val="E6D78A"/>
                </a:gs>
                <a:gs pos="77000">
                  <a:srgbClr val="C7AC4C"/>
                </a:gs>
                <a:gs pos="100000">
                  <a:srgbClr val="E6DCAC"/>
                </a:gs>
              </a:gsLst>
              <a:lin ang="5400000" scaled="0"/>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1525</Words>
  <Application>Microsoft Office PowerPoint</Application>
  <PresentationFormat>On-screen Show (4:3)</PresentationFormat>
  <Paragraphs>288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AsSalam Alaykum!</vt:lpstr>
      <vt:lpstr>The Muslim Identity</vt:lpstr>
      <vt:lpstr>“IDENTITY”</vt:lpstr>
      <vt:lpstr>“IDENTITY”</vt:lpstr>
      <vt:lpstr>Muslim Identity</vt:lpstr>
      <vt:lpstr>Muslim Identity</vt:lpstr>
      <vt:lpstr>Religion and Character</vt:lpstr>
      <vt:lpstr>Religion and Character</vt:lpstr>
      <vt:lpstr>Building Character  through Creed</vt:lpstr>
      <vt:lpstr>Building Character  through Creed</vt:lpstr>
      <vt:lpstr>Building Character  through Creed</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Building Character  through Worship</vt:lpstr>
      <vt:lpstr>Muslim Identity</vt:lpstr>
      <vt:lpstr>Muslim Identity</vt:lpstr>
      <vt:lpstr>Slide 26</vt:lpstr>
      <vt:lpstr>Muslim Identity</vt:lpstr>
      <vt:lpstr>Muslim Identity</vt:lpstr>
      <vt:lpstr>Slide 29</vt:lpstr>
      <vt:lpstr>Manners of Da’wah</vt:lpstr>
      <vt:lpstr>Manners of Da’wah</vt:lpstr>
      <vt:lpstr>Manners of Da’wah</vt:lpstr>
      <vt:lpstr>Manners of Da’wah</vt:lpstr>
      <vt:lpstr>Manners of Da’wah</vt:lpstr>
      <vt:lpstr>Manners of Da’wah</vt:lpstr>
      <vt:lpstr>Manners of Da’wah</vt:lpstr>
      <vt:lpstr>“The Best of People”</vt:lpstr>
      <vt:lpstr>Muslim Identity</vt:lpstr>
      <vt:lpstr>Da’wah Challenges</vt:lpstr>
      <vt:lpstr>Da’wah Challenges</vt:lpstr>
      <vt:lpstr>Da’wah Challenges</vt:lpstr>
      <vt:lpstr>Da’wah Challenges</vt:lpstr>
      <vt:lpstr>Da’wah Challenges</vt:lpstr>
      <vt:lpstr>“The Best of People”</vt:lpstr>
      <vt:lpstr>Muslim Identity</vt:lpstr>
    </vt:vector>
  </TitlesOfParts>
  <Company>The University of Memphis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Bashar</dc:creator>
  <cp:lastModifiedBy>Bashar</cp:lastModifiedBy>
  <cp:revision>63</cp:revision>
  <dcterms:created xsi:type="dcterms:W3CDTF">2008-12-14T11:53:41Z</dcterms:created>
  <dcterms:modified xsi:type="dcterms:W3CDTF">2008-12-25T21:30:57Z</dcterms:modified>
</cp:coreProperties>
</file>